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39"/>
  </p:notesMasterIdLst>
  <p:sldIdLst>
    <p:sldId id="256" r:id="rId2"/>
    <p:sldId id="259" r:id="rId3"/>
    <p:sldId id="260" r:id="rId4"/>
    <p:sldId id="261" r:id="rId5"/>
    <p:sldId id="296" r:id="rId6"/>
    <p:sldId id="262" r:id="rId7"/>
    <p:sldId id="263" r:id="rId8"/>
    <p:sldId id="264" r:id="rId9"/>
    <p:sldId id="265" r:id="rId10"/>
    <p:sldId id="266" r:id="rId11"/>
    <p:sldId id="270" r:id="rId12"/>
    <p:sldId id="271" r:id="rId13"/>
    <p:sldId id="267" r:id="rId14"/>
    <p:sldId id="276" r:id="rId15"/>
    <p:sldId id="269" r:id="rId16"/>
    <p:sldId id="277" r:id="rId17"/>
    <p:sldId id="278" r:id="rId18"/>
    <p:sldId id="283" r:id="rId19"/>
    <p:sldId id="279" r:id="rId20"/>
    <p:sldId id="280" r:id="rId21"/>
    <p:sldId id="284" r:id="rId22"/>
    <p:sldId id="285" r:id="rId23"/>
    <p:sldId id="286" r:id="rId24"/>
    <p:sldId id="281" r:id="rId25"/>
    <p:sldId id="287" r:id="rId26"/>
    <p:sldId id="288" r:id="rId27"/>
    <p:sldId id="289" r:id="rId28"/>
    <p:sldId id="290" r:id="rId29"/>
    <p:sldId id="291" r:id="rId30"/>
    <p:sldId id="292" r:id="rId31"/>
    <p:sldId id="293" r:id="rId32"/>
    <p:sldId id="274" r:id="rId33"/>
    <p:sldId id="275" r:id="rId34"/>
    <p:sldId id="273" r:id="rId35"/>
    <p:sldId id="295" r:id="rId36"/>
    <p:sldId id="294" r:id="rId37"/>
    <p:sldId id="258" r:id="rId38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Vicente" initials="" lastIdx="1" clrIdx="0"/>
  <p:cmAuthor id="1" name="Yuliya Kireeva" initials="YK" lastIdx="2" clrIdx="1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790C9"/>
    <a:srgbClr val="468EC9"/>
    <a:srgbClr val="66FF99"/>
    <a:srgbClr val="0000CC"/>
    <a:srgbClr val="FFFFCC"/>
    <a:srgbClr val="FFFF9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3364" autoAdjust="0"/>
  </p:normalViewPr>
  <p:slideViewPr>
    <p:cSldViewPr>
      <p:cViewPr varScale="1">
        <p:scale>
          <a:sx n="104" d="100"/>
          <a:sy n="104" d="100"/>
        </p:scale>
        <p:origin x="822" y="11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49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6" d="100"/>
          <a:sy n="86" d="100"/>
        </p:scale>
        <p:origin x="3786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5DB9AD-2D02-48E6-9F7B-CC317ACDBB03}" type="datetimeFigureOut">
              <a:rPr lang="ru-RU" smtClean="0"/>
              <a:t>21.05.2018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40CD31-22C9-4867-A4CA-676ADF957226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039154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40CD31-22C9-4867-A4CA-676ADF957226}" type="slidenum">
              <a:rPr lang="ru-RU" smtClean="0"/>
              <a:t>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227521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40CD31-22C9-4867-A4CA-676ADF957226}" type="slidenum">
              <a:rPr lang="ru-RU" smtClean="0"/>
              <a:t>10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38682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40CD31-22C9-4867-A4CA-676ADF957226}" type="slidenum">
              <a:rPr lang="ru-RU" smtClean="0"/>
              <a:t>11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924620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40CD31-22C9-4867-A4CA-676ADF957226}" type="slidenum">
              <a:rPr lang="ru-RU" smtClean="0"/>
              <a:t>12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643932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40CD31-22C9-4867-A4CA-676ADF957226}" type="slidenum">
              <a:rPr lang="ru-RU" smtClean="0"/>
              <a:t>13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106264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40CD31-22C9-4867-A4CA-676ADF957226}" type="slidenum">
              <a:rPr lang="ru-RU" smtClean="0"/>
              <a:t>14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715357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40CD31-22C9-4867-A4CA-676ADF957226}" type="slidenum">
              <a:rPr lang="ru-RU" smtClean="0"/>
              <a:t>15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812586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40CD31-22C9-4867-A4CA-676ADF957226}" type="slidenum">
              <a:rPr lang="ru-RU" smtClean="0"/>
              <a:t>32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423836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40CD31-22C9-4867-A4CA-676ADF957226}" type="slidenum">
              <a:rPr lang="ru-RU" smtClean="0"/>
              <a:t>33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1174625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40CD31-22C9-4867-A4CA-676ADF957226}" type="slidenum">
              <a:rPr lang="ru-RU" smtClean="0"/>
              <a:t>34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348224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40CD31-22C9-4867-A4CA-676ADF957226}" type="slidenum">
              <a:rPr lang="ru-RU" smtClean="0"/>
              <a:t>35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221758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40CD31-22C9-4867-A4CA-676ADF957226}" type="slidenum">
              <a:rPr lang="ru-RU" smtClean="0"/>
              <a:t>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7550993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40CD31-22C9-4867-A4CA-676ADF957226}" type="slidenum">
              <a:rPr lang="ru-RU" smtClean="0"/>
              <a:t>36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005902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40CD31-22C9-4867-A4CA-676ADF957226}" type="slidenum">
              <a:rPr lang="ru-RU" smtClean="0"/>
              <a:t>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791227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40CD31-22C9-4867-A4CA-676ADF957226}" type="slidenum">
              <a:rPr lang="ru-RU" smtClean="0"/>
              <a:t>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129062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40CD31-22C9-4867-A4CA-676ADF957226}" type="slidenum">
              <a:rPr lang="ru-RU" smtClean="0"/>
              <a:t>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49988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40CD31-22C9-4867-A4CA-676ADF957226}" type="slidenum">
              <a:rPr lang="ru-RU" smtClean="0"/>
              <a:t>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322034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40CD31-22C9-4867-A4CA-676ADF957226}" type="slidenum">
              <a:rPr lang="ru-RU" smtClean="0"/>
              <a:t>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340853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40CD31-22C9-4867-A4CA-676ADF957226}" type="slidenum">
              <a:rPr lang="ru-RU" smtClean="0"/>
              <a:t>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082263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40CD31-22C9-4867-A4CA-676ADF957226}" type="slidenum">
              <a:rPr lang="ru-RU" smtClean="0"/>
              <a:t>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916507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 descr="C:\Users\Vi\Downloads\space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571612"/>
            <a:ext cx="9144000" cy="2071702"/>
          </a:xfrm>
          <a:prstGeom prst="rect">
            <a:avLst/>
          </a:prstGeom>
          <a:noFill/>
        </p:spPr>
      </p:pic>
      <p:pic>
        <p:nvPicPr>
          <p:cNvPr id="8" name="Picture 2" descr="D:\Dropbox\Сингулярис\Стандартные документы\Атрибуты\Логотип с названием прозрачный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596" y="320405"/>
            <a:ext cx="2449513" cy="89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1857364"/>
            <a:ext cx="7772400" cy="1500198"/>
          </a:xfrm>
        </p:spPr>
        <p:txBody>
          <a:bodyPr>
            <a:normAutofit/>
          </a:bodyPr>
          <a:lstStyle>
            <a:lvl1pPr>
              <a:defRPr sz="4000" b="1" spc="70" baseline="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 dirty="0"/>
          </a:p>
        </p:txBody>
      </p:sp>
      <p:sp>
        <p:nvSpPr>
          <p:cNvPr id="11" name="Текст 2"/>
          <p:cNvSpPr>
            <a:spLocks noGrp="1"/>
          </p:cNvSpPr>
          <p:nvPr>
            <p:ph type="body" idx="10"/>
          </p:nvPr>
        </p:nvSpPr>
        <p:spPr>
          <a:xfrm>
            <a:off x="428596" y="6170940"/>
            <a:ext cx="5728688" cy="49688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3" name="Текст 2"/>
          <p:cNvSpPr>
            <a:spLocks noGrp="1"/>
          </p:cNvSpPr>
          <p:nvPr>
            <p:ph type="body" idx="11"/>
          </p:nvPr>
        </p:nvSpPr>
        <p:spPr>
          <a:xfrm>
            <a:off x="6357950" y="6143644"/>
            <a:ext cx="2357454" cy="496886"/>
          </a:xfrm>
        </p:spPr>
        <p:txBody>
          <a:bodyPr anchor="ctr">
            <a:normAutofit/>
          </a:bodyPr>
          <a:lstStyle>
            <a:lvl1pPr marL="0" indent="0" algn="r">
              <a:buNone/>
              <a:defRPr sz="16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 descr="C:\Users\Vi\Downloads\space.png"/>
          <p:cNvPicPr>
            <a:picLocks noChangeAspect="1" noChangeArrowheads="1"/>
          </p:cNvPicPr>
          <p:nvPr/>
        </p:nvPicPr>
        <p:blipFill>
          <a:blip r:embed="rId2" cstate="print"/>
          <a:srcRect l="3125" t="4167" r="33962"/>
          <a:stretch>
            <a:fillRect/>
          </a:stretch>
        </p:blipFill>
        <p:spPr bwMode="auto">
          <a:xfrm rot="5400000">
            <a:off x="4742712" y="2170952"/>
            <a:ext cx="5897822" cy="2047562"/>
          </a:xfrm>
          <a:prstGeom prst="rect">
            <a:avLst/>
          </a:prstGeom>
          <a:noFill/>
        </p:spPr>
      </p:pic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ru-RU" dirty="0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 dirty="0"/>
          </a:p>
        </p:txBody>
      </p:sp>
      <p:pic>
        <p:nvPicPr>
          <p:cNvPr id="15" name="Picture 2" descr="C:\Users\Vi\Downloads\space.png"/>
          <p:cNvPicPr>
            <a:picLocks noChangeAspect="1" noChangeArrowheads="1"/>
          </p:cNvPicPr>
          <p:nvPr/>
        </p:nvPicPr>
        <p:blipFill>
          <a:blip r:embed="rId2" cstate="print"/>
          <a:srcRect t="58334"/>
          <a:stretch>
            <a:fillRect/>
          </a:stretch>
        </p:blipFill>
        <p:spPr bwMode="auto">
          <a:xfrm>
            <a:off x="32" y="6407966"/>
            <a:ext cx="9144000" cy="450058"/>
          </a:xfrm>
          <a:prstGeom prst="rect">
            <a:avLst/>
          </a:prstGeom>
          <a:noFill/>
        </p:spPr>
      </p:pic>
      <p:sp>
        <p:nvSpPr>
          <p:cNvPr id="17" name="Дата 17"/>
          <p:cNvSpPr>
            <a:spLocks noGrp="1"/>
          </p:cNvSpPr>
          <p:nvPr>
            <p:ph type="dt" sz="half" idx="10"/>
          </p:nvPr>
        </p:nvSpPr>
        <p:spPr>
          <a:xfrm>
            <a:off x="452409" y="6453561"/>
            <a:ext cx="2185974" cy="350277"/>
          </a:xfrm>
        </p:spPr>
        <p:txBody>
          <a:bodyPr/>
          <a:lstStyle>
            <a:lvl1pPr algn="l"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smtClean="0"/>
              <a:t>14 апреля 2018</a:t>
            </a:r>
            <a:endParaRPr lang="ru-RU" dirty="0"/>
          </a:p>
        </p:txBody>
      </p:sp>
      <p:sp>
        <p:nvSpPr>
          <p:cNvPr id="18" name="Нижний колонтитул 19"/>
          <p:cNvSpPr>
            <a:spLocks noGrp="1"/>
          </p:cNvSpPr>
          <p:nvPr>
            <p:ph type="ftr" sz="quarter" idx="12"/>
          </p:nvPr>
        </p:nvSpPr>
        <p:spPr>
          <a:xfrm>
            <a:off x="2786050" y="6444036"/>
            <a:ext cx="4286280" cy="347664"/>
          </a:xfrm>
        </p:spPr>
        <p:txBody>
          <a:bodyPr/>
          <a:lstStyle>
            <a:lvl1pPr algn="ctr"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smtClean="0"/>
              <a:t>IT Meetup'18, </a:t>
            </a:r>
            <a:r>
              <a:rPr lang="ru-RU" smtClean="0"/>
              <a:t>Волгоград</a:t>
            </a:r>
            <a:endParaRPr lang="ru-RU" dirty="0"/>
          </a:p>
        </p:txBody>
      </p:sp>
      <p:sp>
        <p:nvSpPr>
          <p:cNvPr id="13" name="Rectangle 12"/>
          <p:cNvSpPr/>
          <p:nvPr userDrawn="1"/>
        </p:nvSpPr>
        <p:spPr>
          <a:xfrm>
            <a:off x="8014720" y="6240134"/>
            <a:ext cx="1115616" cy="6143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Параллелограмм 7"/>
          <p:cNvSpPr/>
          <p:nvPr userDrawn="1"/>
        </p:nvSpPr>
        <p:spPr>
          <a:xfrm rot="10800000" flipV="1">
            <a:off x="7143768" y="6367843"/>
            <a:ext cx="1428760" cy="500050"/>
          </a:xfrm>
          <a:prstGeom prst="parallelogram">
            <a:avLst>
              <a:gd name="adj" fmla="val 3541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0</a:t>
            </a:r>
            <a:endParaRPr lang="ru-RU" dirty="0"/>
          </a:p>
        </p:txBody>
      </p:sp>
      <p:grpSp>
        <p:nvGrpSpPr>
          <p:cNvPr id="24" name="Группа 15"/>
          <p:cNvGrpSpPr/>
          <p:nvPr userDrawn="1"/>
        </p:nvGrpSpPr>
        <p:grpSpPr>
          <a:xfrm>
            <a:off x="7380312" y="6344705"/>
            <a:ext cx="1728192" cy="471386"/>
            <a:chOff x="7310784" y="6357958"/>
            <a:chExt cx="1833248" cy="500042"/>
          </a:xfrm>
        </p:grpSpPr>
        <p:sp>
          <p:nvSpPr>
            <p:cNvPr id="25" name="Прямоугольник 13"/>
            <p:cNvSpPr/>
            <p:nvPr userDrawn="1"/>
          </p:nvSpPr>
          <p:spPr>
            <a:xfrm>
              <a:off x="8286776" y="6357958"/>
              <a:ext cx="857256" cy="5000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pic>
          <p:nvPicPr>
            <p:cNvPr id="26" name="Picture 3" descr="C:\Users\Vi\Downloads\Логотип с названием прозрачный.png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310784" y="6406278"/>
              <a:ext cx="1214446" cy="443120"/>
            </a:xfrm>
            <a:prstGeom prst="rect">
              <a:avLst/>
            </a:prstGeom>
            <a:noFill/>
          </p:spPr>
        </p:pic>
      </p:grpSp>
      <p:sp>
        <p:nvSpPr>
          <p:cNvPr id="27" name="Номер слайда 18"/>
          <p:cNvSpPr>
            <a:spLocks noGrp="1"/>
          </p:cNvSpPr>
          <p:nvPr>
            <p:ph type="sldNum" sz="quarter" idx="11"/>
          </p:nvPr>
        </p:nvSpPr>
        <p:spPr>
          <a:xfrm>
            <a:off x="8573340" y="6419170"/>
            <a:ext cx="480352" cy="365125"/>
          </a:xfrm>
        </p:spPr>
        <p:txBody>
          <a:bodyPr/>
          <a:lstStyle>
            <a:lvl1pPr algn="ctr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14105B87-12A5-4A1F-9C06-E5B8F220E9CA}" type="slidenum">
              <a:rPr lang="ru-RU" smtClean="0"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C:\Users\Vi\Downloads\space.png"/>
          <p:cNvPicPr>
            <a:picLocks noChangeAspect="1" noChangeArrowheads="1"/>
          </p:cNvPicPr>
          <p:nvPr/>
        </p:nvPicPr>
        <p:blipFill>
          <a:blip r:embed="rId2" cstate="print"/>
          <a:srcRect t="58334"/>
          <a:stretch>
            <a:fillRect/>
          </a:stretch>
        </p:blipFill>
        <p:spPr bwMode="auto">
          <a:xfrm>
            <a:off x="32" y="6407966"/>
            <a:ext cx="9144000" cy="450058"/>
          </a:xfrm>
          <a:prstGeom prst="rect">
            <a:avLst/>
          </a:prstGeom>
          <a:noFill/>
        </p:spPr>
      </p:pic>
      <p:sp>
        <p:nvSpPr>
          <p:cNvPr id="4" name="Rectangle 3"/>
          <p:cNvSpPr/>
          <p:nvPr userDrawn="1"/>
        </p:nvSpPr>
        <p:spPr>
          <a:xfrm>
            <a:off x="8014720" y="6240134"/>
            <a:ext cx="1115616" cy="6143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2" descr="C:\Users\Vi\Downloads\space.png"/>
          <p:cNvPicPr>
            <a:picLocks noChangeAspect="1" noChangeArrowheads="1"/>
          </p:cNvPicPr>
          <p:nvPr/>
        </p:nvPicPr>
        <p:blipFill>
          <a:blip r:embed="rId2" cstate="print"/>
          <a:srcRect l="3125" r="3906" b="37500"/>
          <a:stretch>
            <a:fillRect/>
          </a:stretch>
        </p:blipFill>
        <p:spPr bwMode="auto">
          <a:xfrm>
            <a:off x="214282" y="214290"/>
            <a:ext cx="8715436" cy="1071570"/>
          </a:xfrm>
          <a:prstGeom prst="rect">
            <a:avLst/>
          </a:prstGeom>
          <a:noFill/>
        </p:spPr>
      </p:pic>
      <p:sp>
        <p:nvSpPr>
          <p:cNvPr id="8" name="Параллелограмм 7"/>
          <p:cNvSpPr/>
          <p:nvPr/>
        </p:nvSpPr>
        <p:spPr>
          <a:xfrm rot="10800000" flipV="1">
            <a:off x="7143768" y="6367843"/>
            <a:ext cx="1428760" cy="500050"/>
          </a:xfrm>
          <a:prstGeom prst="parallelogram">
            <a:avLst>
              <a:gd name="adj" fmla="val 3541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0</a:t>
            </a:r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14282" y="214290"/>
            <a:ext cx="8715436" cy="1071570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32913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18" name="Дата 17"/>
          <p:cNvSpPr>
            <a:spLocks noGrp="1"/>
          </p:cNvSpPr>
          <p:nvPr>
            <p:ph type="dt" sz="half" idx="10"/>
          </p:nvPr>
        </p:nvSpPr>
        <p:spPr>
          <a:xfrm>
            <a:off x="452409" y="6453561"/>
            <a:ext cx="2185974" cy="350277"/>
          </a:xfrm>
        </p:spPr>
        <p:txBody>
          <a:bodyPr/>
          <a:lstStyle>
            <a:lvl1pPr algn="l"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smtClean="0"/>
              <a:t>14 апреля 2018</a:t>
            </a:r>
            <a:endParaRPr lang="ru-RU" dirty="0"/>
          </a:p>
        </p:txBody>
      </p:sp>
      <p:sp>
        <p:nvSpPr>
          <p:cNvPr id="20" name="Нижний колонтитул 19"/>
          <p:cNvSpPr>
            <a:spLocks noGrp="1"/>
          </p:cNvSpPr>
          <p:nvPr>
            <p:ph type="ftr" sz="quarter" idx="12"/>
          </p:nvPr>
        </p:nvSpPr>
        <p:spPr>
          <a:xfrm>
            <a:off x="2786050" y="6444036"/>
            <a:ext cx="4286280" cy="347664"/>
          </a:xfrm>
        </p:spPr>
        <p:txBody>
          <a:bodyPr/>
          <a:lstStyle>
            <a:lvl1pPr algn="ctr"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smtClean="0"/>
              <a:t>IT Meetup'18, </a:t>
            </a:r>
            <a:r>
              <a:rPr lang="ru-RU" smtClean="0"/>
              <a:t>Волгоград</a:t>
            </a:r>
            <a:endParaRPr lang="ru-RU" dirty="0"/>
          </a:p>
        </p:txBody>
      </p:sp>
      <p:grpSp>
        <p:nvGrpSpPr>
          <p:cNvPr id="16" name="Группа 15"/>
          <p:cNvGrpSpPr/>
          <p:nvPr/>
        </p:nvGrpSpPr>
        <p:grpSpPr>
          <a:xfrm>
            <a:off x="7380312" y="6344705"/>
            <a:ext cx="1728192" cy="471386"/>
            <a:chOff x="7310784" y="6357958"/>
            <a:chExt cx="1833248" cy="500042"/>
          </a:xfrm>
        </p:grpSpPr>
        <p:sp>
          <p:nvSpPr>
            <p:cNvPr id="14" name="Прямоугольник 13"/>
            <p:cNvSpPr/>
            <p:nvPr userDrawn="1"/>
          </p:nvSpPr>
          <p:spPr>
            <a:xfrm>
              <a:off x="8286776" y="6357958"/>
              <a:ext cx="857256" cy="5000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pic>
          <p:nvPicPr>
            <p:cNvPr id="12" name="Picture 3" descr="C:\Users\Vi\Downloads\Логотип с названием прозрачный.png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310784" y="6406278"/>
              <a:ext cx="1214446" cy="443120"/>
            </a:xfrm>
            <a:prstGeom prst="rect">
              <a:avLst/>
            </a:prstGeom>
            <a:noFill/>
          </p:spPr>
        </p:pic>
      </p:grpSp>
      <p:sp>
        <p:nvSpPr>
          <p:cNvPr id="19" name="Номер слайда 18"/>
          <p:cNvSpPr>
            <a:spLocks noGrp="1"/>
          </p:cNvSpPr>
          <p:nvPr>
            <p:ph type="sldNum" sz="quarter" idx="11"/>
          </p:nvPr>
        </p:nvSpPr>
        <p:spPr>
          <a:xfrm>
            <a:off x="8573340" y="6419170"/>
            <a:ext cx="480352" cy="365125"/>
          </a:xfrm>
        </p:spPr>
        <p:txBody>
          <a:bodyPr/>
          <a:lstStyle>
            <a:lvl1pPr algn="ctr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14105B87-12A5-4A1F-9C06-E5B8F220E9CA}" type="slidenum">
              <a:rPr lang="ru-RU" smtClean="0"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714620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pic>
        <p:nvPicPr>
          <p:cNvPr id="7" name="Picture 2" descr="C:\Users\Vi\Downloads\space.png"/>
          <p:cNvPicPr>
            <a:picLocks noChangeAspect="1" noChangeArrowheads="1"/>
          </p:cNvPicPr>
          <p:nvPr/>
        </p:nvPicPr>
        <p:blipFill>
          <a:blip r:embed="rId2" cstate="print"/>
          <a:srcRect l="3125" r="13813" b="20833"/>
          <a:stretch>
            <a:fillRect/>
          </a:stretch>
        </p:blipFill>
        <p:spPr bwMode="auto">
          <a:xfrm>
            <a:off x="714348" y="4500570"/>
            <a:ext cx="7786742" cy="1357322"/>
          </a:xfrm>
          <a:prstGeom prst="rect">
            <a:avLst/>
          </a:prstGeom>
          <a:noFill/>
        </p:spPr>
      </p:pic>
      <p:sp>
        <p:nvSpPr>
          <p:cNvPr id="8" name="Заголовок 1"/>
          <p:cNvSpPr txBox="1">
            <a:spLocks/>
          </p:cNvSpPr>
          <p:nvPr/>
        </p:nvSpPr>
        <p:spPr>
          <a:xfrm>
            <a:off x="714348" y="4486922"/>
            <a:ext cx="7786742" cy="12995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4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Образец заголовка</a:t>
            </a:r>
            <a:endParaRPr kumimoji="0" lang="ru-RU" sz="4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16" name="Picture 2" descr="C:\Users\Vi\Downloads\space.png"/>
          <p:cNvPicPr>
            <a:picLocks noChangeAspect="1" noChangeArrowheads="1"/>
          </p:cNvPicPr>
          <p:nvPr/>
        </p:nvPicPr>
        <p:blipFill>
          <a:blip r:embed="rId2" cstate="print"/>
          <a:srcRect t="58334"/>
          <a:stretch>
            <a:fillRect/>
          </a:stretch>
        </p:blipFill>
        <p:spPr bwMode="auto">
          <a:xfrm>
            <a:off x="32" y="6407966"/>
            <a:ext cx="9144000" cy="450058"/>
          </a:xfrm>
          <a:prstGeom prst="rect">
            <a:avLst/>
          </a:prstGeom>
          <a:noFill/>
        </p:spPr>
      </p:pic>
      <p:sp>
        <p:nvSpPr>
          <p:cNvPr id="18" name="Дата 17"/>
          <p:cNvSpPr>
            <a:spLocks noGrp="1"/>
          </p:cNvSpPr>
          <p:nvPr>
            <p:ph type="dt" sz="half" idx="10"/>
          </p:nvPr>
        </p:nvSpPr>
        <p:spPr>
          <a:xfrm>
            <a:off x="452409" y="6453561"/>
            <a:ext cx="2185974" cy="350277"/>
          </a:xfrm>
        </p:spPr>
        <p:txBody>
          <a:bodyPr/>
          <a:lstStyle>
            <a:lvl1pPr algn="l"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smtClean="0"/>
              <a:t>14 апреля 2018</a:t>
            </a:r>
            <a:endParaRPr lang="ru-RU" dirty="0"/>
          </a:p>
        </p:txBody>
      </p:sp>
      <p:sp>
        <p:nvSpPr>
          <p:cNvPr id="19" name="Нижний колонтитул 19"/>
          <p:cNvSpPr>
            <a:spLocks noGrp="1"/>
          </p:cNvSpPr>
          <p:nvPr>
            <p:ph type="ftr" sz="quarter" idx="12"/>
          </p:nvPr>
        </p:nvSpPr>
        <p:spPr>
          <a:xfrm>
            <a:off x="2786050" y="6444036"/>
            <a:ext cx="4286280" cy="347664"/>
          </a:xfrm>
        </p:spPr>
        <p:txBody>
          <a:bodyPr/>
          <a:lstStyle>
            <a:lvl1pPr algn="ctr"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smtClean="0"/>
              <a:t>IT Meetup'18, </a:t>
            </a:r>
            <a:r>
              <a:rPr lang="ru-RU" smtClean="0"/>
              <a:t>Волгоград</a:t>
            </a:r>
            <a:endParaRPr lang="ru-RU" dirty="0"/>
          </a:p>
        </p:txBody>
      </p:sp>
      <p:sp>
        <p:nvSpPr>
          <p:cNvPr id="31" name="Rectangle 30"/>
          <p:cNvSpPr/>
          <p:nvPr userDrawn="1"/>
        </p:nvSpPr>
        <p:spPr>
          <a:xfrm>
            <a:off x="8014720" y="6240134"/>
            <a:ext cx="1115616" cy="6143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Параллелограмм 7"/>
          <p:cNvSpPr/>
          <p:nvPr userDrawn="1"/>
        </p:nvSpPr>
        <p:spPr>
          <a:xfrm rot="10800000" flipV="1">
            <a:off x="7143768" y="6367843"/>
            <a:ext cx="1428760" cy="500050"/>
          </a:xfrm>
          <a:prstGeom prst="parallelogram">
            <a:avLst>
              <a:gd name="adj" fmla="val 3541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0</a:t>
            </a:r>
            <a:endParaRPr lang="ru-RU" dirty="0"/>
          </a:p>
        </p:txBody>
      </p:sp>
      <p:grpSp>
        <p:nvGrpSpPr>
          <p:cNvPr id="33" name="Группа 15"/>
          <p:cNvGrpSpPr/>
          <p:nvPr userDrawn="1"/>
        </p:nvGrpSpPr>
        <p:grpSpPr>
          <a:xfrm>
            <a:off x="7380312" y="6344705"/>
            <a:ext cx="1728192" cy="471386"/>
            <a:chOff x="7310784" y="6357958"/>
            <a:chExt cx="1833248" cy="500042"/>
          </a:xfrm>
        </p:grpSpPr>
        <p:sp>
          <p:nvSpPr>
            <p:cNvPr id="34" name="Прямоугольник 13"/>
            <p:cNvSpPr/>
            <p:nvPr userDrawn="1"/>
          </p:nvSpPr>
          <p:spPr>
            <a:xfrm>
              <a:off x="8286776" y="6357958"/>
              <a:ext cx="857256" cy="5000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pic>
          <p:nvPicPr>
            <p:cNvPr id="35" name="Picture 3" descr="C:\Users\Vi\Downloads\Логотип с названием прозрачный.png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310784" y="6406278"/>
              <a:ext cx="1214446" cy="443120"/>
            </a:xfrm>
            <a:prstGeom prst="rect">
              <a:avLst/>
            </a:prstGeom>
            <a:noFill/>
          </p:spPr>
        </p:pic>
      </p:grpSp>
      <p:sp>
        <p:nvSpPr>
          <p:cNvPr id="36" name="Номер слайда 18"/>
          <p:cNvSpPr>
            <a:spLocks noGrp="1"/>
          </p:cNvSpPr>
          <p:nvPr>
            <p:ph type="sldNum" sz="quarter" idx="11"/>
          </p:nvPr>
        </p:nvSpPr>
        <p:spPr>
          <a:xfrm>
            <a:off x="8573340" y="6419170"/>
            <a:ext cx="480352" cy="365125"/>
          </a:xfrm>
        </p:spPr>
        <p:txBody>
          <a:bodyPr/>
          <a:lstStyle>
            <a:lvl1pPr algn="ctr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14105B87-12A5-4A1F-9C06-E5B8F220E9CA}" type="slidenum">
              <a:rPr lang="ru-RU" smtClean="0"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C:\Users\Vi\Downloads\space.png"/>
          <p:cNvPicPr>
            <a:picLocks noChangeAspect="1" noChangeArrowheads="1"/>
          </p:cNvPicPr>
          <p:nvPr/>
        </p:nvPicPr>
        <p:blipFill>
          <a:blip r:embed="rId2" cstate="print"/>
          <a:srcRect l="3125" r="3906" b="37500"/>
          <a:stretch>
            <a:fillRect/>
          </a:stretch>
        </p:blipFill>
        <p:spPr bwMode="auto">
          <a:xfrm>
            <a:off x="214282" y="214290"/>
            <a:ext cx="8715436" cy="1071570"/>
          </a:xfrm>
          <a:prstGeom prst="rect">
            <a:avLst/>
          </a:prstGeom>
          <a:noFill/>
        </p:spPr>
      </p:pic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9" name="Заголовок 1"/>
          <p:cNvSpPr>
            <a:spLocks noGrp="1"/>
          </p:cNvSpPr>
          <p:nvPr>
            <p:ph type="title"/>
          </p:nvPr>
        </p:nvSpPr>
        <p:spPr>
          <a:xfrm>
            <a:off x="214282" y="200642"/>
            <a:ext cx="8715436" cy="1071570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ru-RU" dirty="0"/>
          </a:p>
        </p:txBody>
      </p:sp>
      <p:pic>
        <p:nvPicPr>
          <p:cNvPr id="13" name="Picture 2" descr="C:\Users\Vi\Downloads\space.png"/>
          <p:cNvPicPr>
            <a:picLocks noChangeAspect="1" noChangeArrowheads="1"/>
          </p:cNvPicPr>
          <p:nvPr/>
        </p:nvPicPr>
        <p:blipFill>
          <a:blip r:embed="rId2" cstate="print"/>
          <a:srcRect t="58334"/>
          <a:stretch>
            <a:fillRect/>
          </a:stretch>
        </p:blipFill>
        <p:spPr bwMode="auto">
          <a:xfrm>
            <a:off x="32" y="6407966"/>
            <a:ext cx="9144000" cy="450058"/>
          </a:xfrm>
          <a:prstGeom prst="rect">
            <a:avLst/>
          </a:prstGeom>
          <a:noFill/>
        </p:spPr>
      </p:pic>
      <p:sp>
        <p:nvSpPr>
          <p:cNvPr id="15" name="Дата 17"/>
          <p:cNvSpPr>
            <a:spLocks noGrp="1"/>
          </p:cNvSpPr>
          <p:nvPr>
            <p:ph type="dt" sz="half" idx="10"/>
          </p:nvPr>
        </p:nvSpPr>
        <p:spPr>
          <a:xfrm>
            <a:off x="452409" y="6453561"/>
            <a:ext cx="2185974" cy="350277"/>
          </a:xfrm>
        </p:spPr>
        <p:txBody>
          <a:bodyPr/>
          <a:lstStyle>
            <a:lvl1pPr algn="l"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smtClean="0"/>
              <a:t>14 апреля 2018</a:t>
            </a:r>
            <a:endParaRPr lang="ru-RU" dirty="0"/>
          </a:p>
        </p:txBody>
      </p:sp>
      <p:sp>
        <p:nvSpPr>
          <p:cNvPr id="16" name="Нижний колонтитул 19"/>
          <p:cNvSpPr>
            <a:spLocks noGrp="1"/>
          </p:cNvSpPr>
          <p:nvPr>
            <p:ph type="ftr" sz="quarter" idx="12"/>
          </p:nvPr>
        </p:nvSpPr>
        <p:spPr>
          <a:xfrm>
            <a:off x="2786050" y="6444036"/>
            <a:ext cx="4286280" cy="347664"/>
          </a:xfrm>
        </p:spPr>
        <p:txBody>
          <a:bodyPr/>
          <a:lstStyle>
            <a:lvl1pPr algn="ctr"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smtClean="0"/>
              <a:t>IT Meetup'18, </a:t>
            </a:r>
            <a:r>
              <a:rPr lang="ru-RU" smtClean="0"/>
              <a:t>Волгоград</a:t>
            </a:r>
            <a:endParaRPr lang="ru-RU" dirty="0"/>
          </a:p>
        </p:txBody>
      </p:sp>
      <p:sp>
        <p:nvSpPr>
          <p:cNvPr id="22" name="Rectangle 21"/>
          <p:cNvSpPr/>
          <p:nvPr userDrawn="1"/>
        </p:nvSpPr>
        <p:spPr>
          <a:xfrm>
            <a:off x="8014720" y="6240134"/>
            <a:ext cx="1115616" cy="6143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Параллелограмм 7"/>
          <p:cNvSpPr/>
          <p:nvPr userDrawn="1"/>
        </p:nvSpPr>
        <p:spPr>
          <a:xfrm rot="10800000" flipV="1">
            <a:off x="7143768" y="6367843"/>
            <a:ext cx="1428760" cy="500050"/>
          </a:xfrm>
          <a:prstGeom prst="parallelogram">
            <a:avLst>
              <a:gd name="adj" fmla="val 3541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0</a:t>
            </a:r>
            <a:endParaRPr lang="ru-RU" dirty="0"/>
          </a:p>
        </p:txBody>
      </p:sp>
      <p:grpSp>
        <p:nvGrpSpPr>
          <p:cNvPr id="27" name="Группа 15"/>
          <p:cNvGrpSpPr/>
          <p:nvPr userDrawn="1"/>
        </p:nvGrpSpPr>
        <p:grpSpPr>
          <a:xfrm>
            <a:off x="7380312" y="6344705"/>
            <a:ext cx="1728192" cy="471386"/>
            <a:chOff x="7310784" y="6357958"/>
            <a:chExt cx="1833248" cy="500042"/>
          </a:xfrm>
        </p:grpSpPr>
        <p:sp>
          <p:nvSpPr>
            <p:cNvPr id="29" name="Прямоугольник 13"/>
            <p:cNvSpPr/>
            <p:nvPr userDrawn="1"/>
          </p:nvSpPr>
          <p:spPr>
            <a:xfrm>
              <a:off x="8286776" y="6357958"/>
              <a:ext cx="857256" cy="5000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pic>
          <p:nvPicPr>
            <p:cNvPr id="30" name="Picture 3" descr="C:\Users\Vi\Downloads\Логотип с названием прозрачный.png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310784" y="6406278"/>
              <a:ext cx="1214446" cy="443120"/>
            </a:xfrm>
            <a:prstGeom prst="rect">
              <a:avLst/>
            </a:prstGeom>
            <a:noFill/>
          </p:spPr>
        </p:pic>
      </p:grpSp>
      <p:sp>
        <p:nvSpPr>
          <p:cNvPr id="31" name="Номер слайда 18"/>
          <p:cNvSpPr>
            <a:spLocks noGrp="1"/>
          </p:cNvSpPr>
          <p:nvPr>
            <p:ph type="sldNum" sz="quarter" idx="11"/>
          </p:nvPr>
        </p:nvSpPr>
        <p:spPr>
          <a:xfrm>
            <a:off x="8573340" y="6419170"/>
            <a:ext cx="480352" cy="365125"/>
          </a:xfrm>
        </p:spPr>
        <p:txBody>
          <a:bodyPr/>
          <a:lstStyle>
            <a:lvl1pPr algn="ctr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14105B87-12A5-4A1F-9C06-E5B8F220E9CA}" type="slidenum">
              <a:rPr lang="ru-RU" smtClean="0"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C:\Users\Vi\Downloads\space.png"/>
          <p:cNvPicPr>
            <a:picLocks noChangeAspect="1" noChangeArrowheads="1"/>
          </p:cNvPicPr>
          <p:nvPr/>
        </p:nvPicPr>
        <p:blipFill>
          <a:blip r:embed="rId2" cstate="print"/>
          <a:srcRect l="3125" r="3906" b="37500"/>
          <a:stretch>
            <a:fillRect/>
          </a:stretch>
        </p:blipFill>
        <p:spPr bwMode="auto">
          <a:xfrm>
            <a:off x="214282" y="214290"/>
            <a:ext cx="8715436" cy="1071570"/>
          </a:xfrm>
          <a:prstGeom prst="rect">
            <a:avLst/>
          </a:prstGeom>
          <a:noFill/>
        </p:spPr>
      </p:pic>
      <p:sp>
        <p:nvSpPr>
          <p:cNvPr id="14" name="Заголовок 1"/>
          <p:cNvSpPr>
            <a:spLocks noGrp="1"/>
          </p:cNvSpPr>
          <p:nvPr>
            <p:ph type="title"/>
          </p:nvPr>
        </p:nvSpPr>
        <p:spPr>
          <a:xfrm>
            <a:off x="214282" y="200642"/>
            <a:ext cx="8715436" cy="1071570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ru-RU" dirty="0"/>
          </a:p>
        </p:txBody>
      </p:sp>
      <p:pic>
        <p:nvPicPr>
          <p:cNvPr id="15" name="Picture 2" descr="C:\Users\Vi\Downloads\space.png"/>
          <p:cNvPicPr>
            <a:picLocks noChangeAspect="1" noChangeArrowheads="1"/>
          </p:cNvPicPr>
          <p:nvPr/>
        </p:nvPicPr>
        <p:blipFill>
          <a:blip r:embed="rId2" cstate="print"/>
          <a:srcRect t="58334"/>
          <a:stretch>
            <a:fillRect/>
          </a:stretch>
        </p:blipFill>
        <p:spPr bwMode="auto">
          <a:xfrm>
            <a:off x="32" y="6407966"/>
            <a:ext cx="9144000" cy="450058"/>
          </a:xfrm>
          <a:prstGeom prst="rect">
            <a:avLst/>
          </a:prstGeom>
          <a:noFill/>
        </p:spPr>
      </p:pic>
      <p:sp>
        <p:nvSpPr>
          <p:cNvPr id="17" name="Дата 17"/>
          <p:cNvSpPr>
            <a:spLocks noGrp="1"/>
          </p:cNvSpPr>
          <p:nvPr>
            <p:ph type="dt" sz="half" idx="10"/>
          </p:nvPr>
        </p:nvSpPr>
        <p:spPr>
          <a:xfrm>
            <a:off x="452409" y="6453561"/>
            <a:ext cx="2185974" cy="350277"/>
          </a:xfrm>
        </p:spPr>
        <p:txBody>
          <a:bodyPr/>
          <a:lstStyle>
            <a:lvl1pPr algn="l"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smtClean="0"/>
              <a:t>14 апреля 2018</a:t>
            </a:r>
            <a:endParaRPr lang="ru-RU" dirty="0"/>
          </a:p>
        </p:txBody>
      </p:sp>
      <p:sp>
        <p:nvSpPr>
          <p:cNvPr id="18" name="Нижний колонтитул 19"/>
          <p:cNvSpPr>
            <a:spLocks noGrp="1"/>
          </p:cNvSpPr>
          <p:nvPr>
            <p:ph type="ftr" sz="quarter" idx="12"/>
          </p:nvPr>
        </p:nvSpPr>
        <p:spPr>
          <a:xfrm>
            <a:off x="2786050" y="6444036"/>
            <a:ext cx="4286280" cy="347664"/>
          </a:xfrm>
        </p:spPr>
        <p:txBody>
          <a:bodyPr/>
          <a:lstStyle>
            <a:lvl1pPr algn="ctr"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smtClean="0"/>
              <a:t>IT Meetup'18, </a:t>
            </a:r>
            <a:r>
              <a:rPr lang="ru-RU" smtClean="0"/>
              <a:t>Волгоград</a:t>
            </a:r>
            <a:endParaRPr lang="ru-RU" dirty="0"/>
          </a:p>
        </p:txBody>
      </p:sp>
      <p:sp>
        <p:nvSpPr>
          <p:cNvPr id="26" name="Rectangle 25"/>
          <p:cNvSpPr/>
          <p:nvPr userDrawn="1"/>
        </p:nvSpPr>
        <p:spPr>
          <a:xfrm>
            <a:off x="8014720" y="6240134"/>
            <a:ext cx="1115616" cy="6143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Параллелограмм 7"/>
          <p:cNvSpPr/>
          <p:nvPr userDrawn="1"/>
        </p:nvSpPr>
        <p:spPr>
          <a:xfrm rot="10800000" flipV="1">
            <a:off x="7143768" y="6367843"/>
            <a:ext cx="1428760" cy="500050"/>
          </a:xfrm>
          <a:prstGeom prst="parallelogram">
            <a:avLst>
              <a:gd name="adj" fmla="val 3541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0</a:t>
            </a:r>
            <a:endParaRPr lang="ru-RU" dirty="0"/>
          </a:p>
        </p:txBody>
      </p:sp>
      <p:grpSp>
        <p:nvGrpSpPr>
          <p:cNvPr id="28" name="Группа 15"/>
          <p:cNvGrpSpPr/>
          <p:nvPr userDrawn="1"/>
        </p:nvGrpSpPr>
        <p:grpSpPr>
          <a:xfrm>
            <a:off x="7380312" y="6344705"/>
            <a:ext cx="1728192" cy="471386"/>
            <a:chOff x="7310784" y="6357958"/>
            <a:chExt cx="1833248" cy="500042"/>
          </a:xfrm>
        </p:grpSpPr>
        <p:sp>
          <p:nvSpPr>
            <p:cNvPr id="29" name="Прямоугольник 13"/>
            <p:cNvSpPr/>
            <p:nvPr userDrawn="1"/>
          </p:nvSpPr>
          <p:spPr>
            <a:xfrm>
              <a:off x="8286776" y="6357958"/>
              <a:ext cx="857256" cy="5000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pic>
          <p:nvPicPr>
            <p:cNvPr id="30" name="Picture 3" descr="C:\Users\Vi\Downloads\Логотип с названием прозрачный.png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310784" y="6406278"/>
              <a:ext cx="1214446" cy="443120"/>
            </a:xfrm>
            <a:prstGeom prst="rect">
              <a:avLst/>
            </a:prstGeom>
            <a:noFill/>
          </p:spPr>
        </p:pic>
      </p:grpSp>
      <p:sp>
        <p:nvSpPr>
          <p:cNvPr id="31" name="Номер слайда 18"/>
          <p:cNvSpPr>
            <a:spLocks noGrp="1"/>
          </p:cNvSpPr>
          <p:nvPr>
            <p:ph type="sldNum" sz="quarter" idx="11"/>
          </p:nvPr>
        </p:nvSpPr>
        <p:spPr>
          <a:xfrm>
            <a:off x="8573340" y="6419170"/>
            <a:ext cx="480352" cy="365125"/>
          </a:xfrm>
        </p:spPr>
        <p:txBody>
          <a:bodyPr/>
          <a:lstStyle>
            <a:lvl1pPr algn="ctr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14105B87-12A5-4A1F-9C06-E5B8F220E9CA}" type="slidenum">
              <a:rPr lang="ru-RU" smtClean="0"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C:\Users\Vi\Downloads\space.png"/>
          <p:cNvPicPr>
            <a:picLocks noChangeAspect="1" noChangeArrowheads="1"/>
          </p:cNvPicPr>
          <p:nvPr/>
        </p:nvPicPr>
        <p:blipFill>
          <a:blip r:embed="rId2" cstate="print"/>
          <a:srcRect t="58334"/>
          <a:stretch>
            <a:fillRect/>
          </a:stretch>
        </p:blipFill>
        <p:spPr bwMode="auto">
          <a:xfrm>
            <a:off x="32" y="6407966"/>
            <a:ext cx="9144000" cy="450058"/>
          </a:xfrm>
          <a:prstGeom prst="rect">
            <a:avLst/>
          </a:prstGeom>
          <a:noFill/>
        </p:spPr>
      </p:pic>
      <p:sp>
        <p:nvSpPr>
          <p:cNvPr id="14" name="Дата 17"/>
          <p:cNvSpPr>
            <a:spLocks noGrp="1"/>
          </p:cNvSpPr>
          <p:nvPr>
            <p:ph type="dt" sz="half" idx="10"/>
          </p:nvPr>
        </p:nvSpPr>
        <p:spPr>
          <a:xfrm>
            <a:off x="452409" y="6453561"/>
            <a:ext cx="2185974" cy="350277"/>
          </a:xfrm>
        </p:spPr>
        <p:txBody>
          <a:bodyPr/>
          <a:lstStyle>
            <a:lvl1pPr algn="l"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smtClean="0"/>
              <a:t>14 апреля 2018</a:t>
            </a:r>
            <a:endParaRPr lang="ru-RU" dirty="0"/>
          </a:p>
        </p:txBody>
      </p:sp>
      <p:sp>
        <p:nvSpPr>
          <p:cNvPr id="15" name="Нижний колонтитул 19"/>
          <p:cNvSpPr>
            <a:spLocks noGrp="1"/>
          </p:cNvSpPr>
          <p:nvPr>
            <p:ph type="ftr" sz="quarter" idx="12"/>
          </p:nvPr>
        </p:nvSpPr>
        <p:spPr>
          <a:xfrm>
            <a:off x="2786050" y="6444036"/>
            <a:ext cx="4286280" cy="347664"/>
          </a:xfrm>
        </p:spPr>
        <p:txBody>
          <a:bodyPr/>
          <a:lstStyle>
            <a:lvl1pPr algn="ctr"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smtClean="0"/>
              <a:t>IT Meetup'18, </a:t>
            </a:r>
            <a:r>
              <a:rPr lang="ru-RU" smtClean="0"/>
              <a:t>Волгоград</a:t>
            </a:r>
            <a:endParaRPr lang="ru-RU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8014720" y="6240134"/>
            <a:ext cx="1115616" cy="6143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Параллелограмм 7"/>
          <p:cNvSpPr/>
          <p:nvPr userDrawn="1"/>
        </p:nvSpPr>
        <p:spPr>
          <a:xfrm rot="10800000" flipV="1">
            <a:off x="7143768" y="6367843"/>
            <a:ext cx="1428760" cy="500050"/>
          </a:xfrm>
          <a:prstGeom prst="parallelogram">
            <a:avLst>
              <a:gd name="adj" fmla="val 3541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0</a:t>
            </a:r>
            <a:endParaRPr lang="ru-RU" dirty="0"/>
          </a:p>
        </p:txBody>
      </p:sp>
      <p:grpSp>
        <p:nvGrpSpPr>
          <p:cNvPr id="19" name="Группа 15"/>
          <p:cNvGrpSpPr/>
          <p:nvPr userDrawn="1"/>
        </p:nvGrpSpPr>
        <p:grpSpPr>
          <a:xfrm>
            <a:off x="7380312" y="6344705"/>
            <a:ext cx="1728192" cy="471386"/>
            <a:chOff x="7310784" y="6357958"/>
            <a:chExt cx="1833248" cy="500042"/>
          </a:xfrm>
        </p:grpSpPr>
        <p:sp>
          <p:nvSpPr>
            <p:cNvPr id="21" name="Прямоугольник 13"/>
            <p:cNvSpPr/>
            <p:nvPr userDrawn="1"/>
          </p:nvSpPr>
          <p:spPr>
            <a:xfrm>
              <a:off x="8286776" y="6357958"/>
              <a:ext cx="857256" cy="5000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pic>
          <p:nvPicPr>
            <p:cNvPr id="22" name="Picture 3" descr="C:\Users\Vi\Downloads\Логотип с названием прозрачный.png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310784" y="6406278"/>
              <a:ext cx="1214446" cy="443120"/>
            </a:xfrm>
            <a:prstGeom prst="rect">
              <a:avLst/>
            </a:prstGeom>
            <a:noFill/>
          </p:spPr>
        </p:pic>
      </p:grpSp>
      <p:sp>
        <p:nvSpPr>
          <p:cNvPr id="23" name="Номер слайда 18"/>
          <p:cNvSpPr>
            <a:spLocks noGrp="1"/>
          </p:cNvSpPr>
          <p:nvPr>
            <p:ph type="sldNum" sz="quarter" idx="11"/>
          </p:nvPr>
        </p:nvSpPr>
        <p:spPr>
          <a:xfrm>
            <a:off x="8573340" y="6419170"/>
            <a:ext cx="480352" cy="365125"/>
          </a:xfrm>
        </p:spPr>
        <p:txBody>
          <a:bodyPr/>
          <a:lstStyle>
            <a:lvl1pPr algn="ctr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14105B87-12A5-4A1F-9C06-E5B8F220E9CA}" type="slidenum">
              <a:rPr lang="ru-RU" smtClean="0"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43230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pic>
        <p:nvPicPr>
          <p:cNvPr id="15" name="Picture 2" descr="C:\Users\Vi\Downloads\space.png"/>
          <p:cNvPicPr>
            <a:picLocks noChangeAspect="1" noChangeArrowheads="1"/>
          </p:cNvPicPr>
          <p:nvPr/>
        </p:nvPicPr>
        <p:blipFill>
          <a:blip r:embed="rId2" cstate="print"/>
          <a:srcRect l="3125" r="64324" b="32414"/>
          <a:stretch>
            <a:fillRect/>
          </a:stretch>
        </p:blipFill>
        <p:spPr bwMode="auto">
          <a:xfrm>
            <a:off x="461213" y="269962"/>
            <a:ext cx="3039216" cy="1158774"/>
          </a:xfrm>
          <a:prstGeom prst="rect">
            <a:avLst/>
          </a:prstGeom>
          <a:noFill/>
        </p:spPr>
      </p:pic>
      <p:sp>
        <p:nvSpPr>
          <p:cNvPr id="16" name="Заголовок 1"/>
          <p:cNvSpPr txBox="1">
            <a:spLocks/>
          </p:cNvSpPr>
          <p:nvPr/>
        </p:nvSpPr>
        <p:spPr>
          <a:xfrm>
            <a:off x="500034" y="300016"/>
            <a:ext cx="3000396" cy="1071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Образец заголовка</a:t>
            </a:r>
            <a:endParaRPr kumimoji="0" lang="ru-RU" sz="2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17" name="Picture 2" descr="C:\Users\Vi\Downloads\space.png"/>
          <p:cNvPicPr>
            <a:picLocks noChangeAspect="1" noChangeArrowheads="1"/>
          </p:cNvPicPr>
          <p:nvPr/>
        </p:nvPicPr>
        <p:blipFill>
          <a:blip r:embed="rId2" cstate="print"/>
          <a:srcRect t="58334"/>
          <a:stretch>
            <a:fillRect/>
          </a:stretch>
        </p:blipFill>
        <p:spPr bwMode="auto">
          <a:xfrm>
            <a:off x="32" y="6407966"/>
            <a:ext cx="9144000" cy="450058"/>
          </a:xfrm>
          <a:prstGeom prst="rect">
            <a:avLst/>
          </a:prstGeom>
          <a:noFill/>
        </p:spPr>
      </p:pic>
      <p:sp>
        <p:nvSpPr>
          <p:cNvPr id="19" name="Дата 17"/>
          <p:cNvSpPr>
            <a:spLocks noGrp="1"/>
          </p:cNvSpPr>
          <p:nvPr>
            <p:ph type="dt" sz="half" idx="10"/>
          </p:nvPr>
        </p:nvSpPr>
        <p:spPr>
          <a:xfrm>
            <a:off x="452409" y="6453561"/>
            <a:ext cx="2185974" cy="350277"/>
          </a:xfrm>
        </p:spPr>
        <p:txBody>
          <a:bodyPr/>
          <a:lstStyle>
            <a:lvl1pPr algn="l"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smtClean="0"/>
              <a:t>14 апреля 2018</a:t>
            </a:r>
            <a:endParaRPr lang="ru-RU" dirty="0"/>
          </a:p>
        </p:txBody>
      </p:sp>
      <p:sp>
        <p:nvSpPr>
          <p:cNvPr id="20" name="Нижний колонтитул 19"/>
          <p:cNvSpPr>
            <a:spLocks noGrp="1"/>
          </p:cNvSpPr>
          <p:nvPr>
            <p:ph type="ftr" sz="quarter" idx="12"/>
          </p:nvPr>
        </p:nvSpPr>
        <p:spPr>
          <a:xfrm>
            <a:off x="2786050" y="6444036"/>
            <a:ext cx="4286280" cy="347664"/>
          </a:xfrm>
        </p:spPr>
        <p:txBody>
          <a:bodyPr/>
          <a:lstStyle>
            <a:lvl1pPr algn="ctr"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smtClean="0"/>
              <a:t>IT Meetup'18, </a:t>
            </a:r>
            <a:r>
              <a:rPr lang="ru-RU" smtClean="0"/>
              <a:t>Волгоград</a:t>
            </a:r>
            <a:endParaRPr lang="ru-RU" dirty="0"/>
          </a:p>
        </p:txBody>
      </p:sp>
      <p:sp>
        <p:nvSpPr>
          <p:cNvPr id="24" name="Rectangle 23"/>
          <p:cNvSpPr/>
          <p:nvPr userDrawn="1"/>
        </p:nvSpPr>
        <p:spPr>
          <a:xfrm>
            <a:off x="8014720" y="6240134"/>
            <a:ext cx="1115616" cy="6143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Параллелограмм 7"/>
          <p:cNvSpPr/>
          <p:nvPr userDrawn="1"/>
        </p:nvSpPr>
        <p:spPr>
          <a:xfrm rot="10800000" flipV="1">
            <a:off x="7143768" y="6367843"/>
            <a:ext cx="1428760" cy="500050"/>
          </a:xfrm>
          <a:prstGeom prst="parallelogram">
            <a:avLst>
              <a:gd name="adj" fmla="val 3541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0</a:t>
            </a:r>
            <a:endParaRPr lang="ru-RU" dirty="0"/>
          </a:p>
        </p:txBody>
      </p:sp>
      <p:grpSp>
        <p:nvGrpSpPr>
          <p:cNvPr id="27" name="Группа 15"/>
          <p:cNvGrpSpPr/>
          <p:nvPr userDrawn="1"/>
        </p:nvGrpSpPr>
        <p:grpSpPr>
          <a:xfrm>
            <a:off x="7380312" y="6344705"/>
            <a:ext cx="1728192" cy="471386"/>
            <a:chOff x="7310784" y="6357958"/>
            <a:chExt cx="1833248" cy="500042"/>
          </a:xfrm>
        </p:grpSpPr>
        <p:sp>
          <p:nvSpPr>
            <p:cNvPr id="28" name="Прямоугольник 13"/>
            <p:cNvSpPr/>
            <p:nvPr userDrawn="1"/>
          </p:nvSpPr>
          <p:spPr>
            <a:xfrm>
              <a:off x="8286776" y="6357958"/>
              <a:ext cx="857256" cy="5000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pic>
          <p:nvPicPr>
            <p:cNvPr id="29" name="Picture 3" descr="C:\Users\Vi\Downloads\Логотип с названием прозрачный.png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310784" y="6406278"/>
              <a:ext cx="1214446" cy="443120"/>
            </a:xfrm>
            <a:prstGeom prst="rect">
              <a:avLst/>
            </a:prstGeom>
            <a:noFill/>
          </p:spPr>
        </p:pic>
      </p:grpSp>
      <p:sp>
        <p:nvSpPr>
          <p:cNvPr id="30" name="Номер слайда 18"/>
          <p:cNvSpPr>
            <a:spLocks noGrp="1"/>
          </p:cNvSpPr>
          <p:nvPr>
            <p:ph type="sldNum" sz="quarter" idx="11"/>
          </p:nvPr>
        </p:nvSpPr>
        <p:spPr>
          <a:xfrm>
            <a:off x="8573340" y="6419170"/>
            <a:ext cx="480352" cy="365125"/>
          </a:xfrm>
        </p:spPr>
        <p:txBody>
          <a:bodyPr/>
          <a:lstStyle>
            <a:lvl1pPr algn="ctr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14105B87-12A5-4A1F-9C06-E5B8F220E9CA}" type="slidenum">
              <a:rPr lang="ru-RU" smtClean="0"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dirty="0" smtClean="0"/>
              <a:t>Вставка рисунка</a:t>
            </a: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pic>
        <p:nvPicPr>
          <p:cNvPr id="15" name="Picture 2" descr="C:\Users\Vi\Downloads\space.png"/>
          <p:cNvPicPr>
            <a:picLocks noChangeAspect="1" noChangeArrowheads="1"/>
          </p:cNvPicPr>
          <p:nvPr/>
        </p:nvPicPr>
        <p:blipFill>
          <a:blip r:embed="rId2" cstate="print"/>
          <a:srcRect l="3125" r="38198" b="66666"/>
          <a:stretch>
            <a:fillRect/>
          </a:stretch>
        </p:blipFill>
        <p:spPr bwMode="auto">
          <a:xfrm>
            <a:off x="1785918" y="4786322"/>
            <a:ext cx="5500726" cy="571504"/>
          </a:xfrm>
          <a:prstGeom prst="rect">
            <a:avLst/>
          </a:prstGeom>
          <a:noFill/>
        </p:spPr>
      </p:pic>
      <p:sp>
        <p:nvSpPr>
          <p:cNvPr id="16" name="Заголовок 1"/>
          <p:cNvSpPr txBox="1">
            <a:spLocks/>
          </p:cNvSpPr>
          <p:nvPr/>
        </p:nvSpPr>
        <p:spPr>
          <a:xfrm>
            <a:off x="1785918" y="4772674"/>
            <a:ext cx="5500726" cy="5851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Образец заголовка</a:t>
            </a:r>
            <a:endParaRPr kumimoji="0" lang="ru-RU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17" name="Picture 2" descr="C:\Users\Vi\Downloads\space.png"/>
          <p:cNvPicPr>
            <a:picLocks noChangeAspect="1" noChangeArrowheads="1"/>
          </p:cNvPicPr>
          <p:nvPr/>
        </p:nvPicPr>
        <p:blipFill>
          <a:blip r:embed="rId2" cstate="print"/>
          <a:srcRect t="58334"/>
          <a:stretch>
            <a:fillRect/>
          </a:stretch>
        </p:blipFill>
        <p:spPr bwMode="auto">
          <a:xfrm>
            <a:off x="32" y="6407966"/>
            <a:ext cx="9144000" cy="450058"/>
          </a:xfrm>
          <a:prstGeom prst="rect">
            <a:avLst/>
          </a:prstGeom>
          <a:noFill/>
        </p:spPr>
      </p:pic>
      <p:sp>
        <p:nvSpPr>
          <p:cNvPr id="19" name="Дата 17"/>
          <p:cNvSpPr>
            <a:spLocks noGrp="1"/>
          </p:cNvSpPr>
          <p:nvPr>
            <p:ph type="dt" sz="half" idx="10"/>
          </p:nvPr>
        </p:nvSpPr>
        <p:spPr>
          <a:xfrm>
            <a:off x="452409" y="6453561"/>
            <a:ext cx="2185974" cy="350277"/>
          </a:xfrm>
        </p:spPr>
        <p:txBody>
          <a:bodyPr/>
          <a:lstStyle>
            <a:lvl1pPr algn="l"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smtClean="0"/>
              <a:t>14 апреля 2018</a:t>
            </a:r>
            <a:endParaRPr lang="ru-RU" dirty="0"/>
          </a:p>
        </p:txBody>
      </p:sp>
      <p:sp>
        <p:nvSpPr>
          <p:cNvPr id="20" name="Нижний колонтитул 19"/>
          <p:cNvSpPr>
            <a:spLocks noGrp="1"/>
          </p:cNvSpPr>
          <p:nvPr>
            <p:ph type="ftr" sz="quarter" idx="12"/>
          </p:nvPr>
        </p:nvSpPr>
        <p:spPr>
          <a:xfrm>
            <a:off x="2786050" y="6444036"/>
            <a:ext cx="4286280" cy="347664"/>
          </a:xfrm>
        </p:spPr>
        <p:txBody>
          <a:bodyPr/>
          <a:lstStyle>
            <a:lvl1pPr algn="ctr"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smtClean="0"/>
              <a:t>IT Meetup'18, </a:t>
            </a:r>
            <a:r>
              <a:rPr lang="ru-RU" smtClean="0"/>
              <a:t>Волгоград</a:t>
            </a:r>
            <a:endParaRPr lang="ru-RU" dirty="0"/>
          </a:p>
        </p:txBody>
      </p:sp>
      <p:sp>
        <p:nvSpPr>
          <p:cNvPr id="24" name="Rectangle 23"/>
          <p:cNvSpPr/>
          <p:nvPr userDrawn="1"/>
        </p:nvSpPr>
        <p:spPr>
          <a:xfrm>
            <a:off x="8014720" y="6240134"/>
            <a:ext cx="1115616" cy="6143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Параллелограмм 7"/>
          <p:cNvSpPr/>
          <p:nvPr userDrawn="1"/>
        </p:nvSpPr>
        <p:spPr>
          <a:xfrm rot="10800000" flipV="1">
            <a:off x="7143768" y="6367843"/>
            <a:ext cx="1428760" cy="500050"/>
          </a:xfrm>
          <a:prstGeom prst="parallelogram">
            <a:avLst>
              <a:gd name="adj" fmla="val 3541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0</a:t>
            </a:r>
            <a:endParaRPr lang="ru-RU" dirty="0"/>
          </a:p>
        </p:txBody>
      </p:sp>
      <p:grpSp>
        <p:nvGrpSpPr>
          <p:cNvPr id="27" name="Группа 15"/>
          <p:cNvGrpSpPr/>
          <p:nvPr userDrawn="1"/>
        </p:nvGrpSpPr>
        <p:grpSpPr>
          <a:xfrm>
            <a:off x="7380312" y="6344705"/>
            <a:ext cx="1728192" cy="471386"/>
            <a:chOff x="7310784" y="6357958"/>
            <a:chExt cx="1833248" cy="500042"/>
          </a:xfrm>
        </p:grpSpPr>
        <p:sp>
          <p:nvSpPr>
            <p:cNvPr id="28" name="Прямоугольник 13"/>
            <p:cNvSpPr/>
            <p:nvPr userDrawn="1"/>
          </p:nvSpPr>
          <p:spPr>
            <a:xfrm>
              <a:off x="8286776" y="6357958"/>
              <a:ext cx="857256" cy="5000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pic>
          <p:nvPicPr>
            <p:cNvPr id="29" name="Picture 3" descr="C:\Users\Vi\Downloads\Логотип с названием прозрачный.png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310784" y="6406278"/>
              <a:ext cx="1214446" cy="443120"/>
            </a:xfrm>
            <a:prstGeom prst="rect">
              <a:avLst/>
            </a:prstGeom>
            <a:noFill/>
          </p:spPr>
        </p:pic>
      </p:grpSp>
      <p:sp>
        <p:nvSpPr>
          <p:cNvPr id="30" name="Номер слайда 18"/>
          <p:cNvSpPr>
            <a:spLocks noGrp="1"/>
          </p:cNvSpPr>
          <p:nvPr>
            <p:ph type="sldNum" sz="quarter" idx="11"/>
          </p:nvPr>
        </p:nvSpPr>
        <p:spPr>
          <a:xfrm>
            <a:off x="8573340" y="6419170"/>
            <a:ext cx="480352" cy="365125"/>
          </a:xfrm>
        </p:spPr>
        <p:txBody>
          <a:bodyPr/>
          <a:lstStyle>
            <a:lvl1pPr algn="ctr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14105B87-12A5-4A1F-9C06-E5B8F220E9CA}" type="slidenum">
              <a:rPr lang="ru-RU" smtClean="0"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254188" y="1600200"/>
            <a:ext cx="8643998" cy="4525963"/>
          </a:xfrm>
        </p:spPr>
        <p:txBody>
          <a:bodyPr vert="eaVert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 dirty="0"/>
          </a:p>
        </p:txBody>
      </p:sp>
      <p:pic>
        <p:nvPicPr>
          <p:cNvPr id="7" name="Picture 2" descr="C:\Users\Vi\Downloads\space.png"/>
          <p:cNvPicPr>
            <a:picLocks noChangeAspect="1" noChangeArrowheads="1"/>
          </p:cNvPicPr>
          <p:nvPr/>
        </p:nvPicPr>
        <p:blipFill>
          <a:blip r:embed="rId2" cstate="print"/>
          <a:srcRect l="3125" r="3906" b="37500"/>
          <a:stretch>
            <a:fillRect/>
          </a:stretch>
        </p:blipFill>
        <p:spPr bwMode="auto">
          <a:xfrm>
            <a:off x="214282" y="214290"/>
            <a:ext cx="8715436" cy="1071570"/>
          </a:xfrm>
          <a:prstGeom prst="rect">
            <a:avLst/>
          </a:prstGeom>
          <a:noFill/>
        </p:spPr>
      </p:pic>
      <p:sp>
        <p:nvSpPr>
          <p:cNvPr id="8" name="Заголовок 1"/>
          <p:cNvSpPr>
            <a:spLocks noGrp="1"/>
          </p:cNvSpPr>
          <p:nvPr>
            <p:ph type="title"/>
          </p:nvPr>
        </p:nvSpPr>
        <p:spPr>
          <a:xfrm>
            <a:off x="214282" y="200642"/>
            <a:ext cx="8715436" cy="1071570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ru-RU" dirty="0"/>
          </a:p>
        </p:txBody>
      </p:sp>
      <p:pic>
        <p:nvPicPr>
          <p:cNvPr id="12" name="Picture 2" descr="C:\Users\Vi\Downloads\space.png"/>
          <p:cNvPicPr>
            <a:picLocks noChangeAspect="1" noChangeArrowheads="1"/>
          </p:cNvPicPr>
          <p:nvPr/>
        </p:nvPicPr>
        <p:blipFill>
          <a:blip r:embed="rId2" cstate="print"/>
          <a:srcRect t="58334"/>
          <a:stretch>
            <a:fillRect/>
          </a:stretch>
        </p:blipFill>
        <p:spPr bwMode="auto">
          <a:xfrm>
            <a:off x="32" y="6407966"/>
            <a:ext cx="9144000" cy="450058"/>
          </a:xfrm>
          <a:prstGeom prst="rect">
            <a:avLst/>
          </a:prstGeom>
          <a:noFill/>
        </p:spPr>
      </p:pic>
      <p:sp>
        <p:nvSpPr>
          <p:cNvPr id="21" name="Дата 17"/>
          <p:cNvSpPr>
            <a:spLocks noGrp="1"/>
          </p:cNvSpPr>
          <p:nvPr>
            <p:ph type="dt" sz="half" idx="10"/>
          </p:nvPr>
        </p:nvSpPr>
        <p:spPr>
          <a:xfrm>
            <a:off x="452409" y="6453561"/>
            <a:ext cx="2185974" cy="350277"/>
          </a:xfrm>
        </p:spPr>
        <p:txBody>
          <a:bodyPr/>
          <a:lstStyle>
            <a:lvl1pPr algn="l"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smtClean="0"/>
              <a:t>14 апреля 2018</a:t>
            </a:r>
            <a:endParaRPr lang="ru-RU" dirty="0"/>
          </a:p>
        </p:txBody>
      </p:sp>
      <p:sp>
        <p:nvSpPr>
          <p:cNvPr id="22" name="Нижний колонтитул 19"/>
          <p:cNvSpPr>
            <a:spLocks noGrp="1"/>
          </p:cNvSpPr>
          <p:nvPr>
            <p:ph type="ftr" sz="quarter" idx="12"/>
          </p:nvPr>
        </p:nvSpPr>
        <p:spPr>
          <a:xfrm>
            <a:off x="2786050" y="6444036"/>
            <a:ext cx="4286280" cy="347664"/>
          </a:xfrm>
        </p:spPr>
        <p:txBody>
          <a:bodyPr/>
          <a:lstStyle>
            <a:lvl1pPr algn="ctr"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smtClean="0"/>
              <a:t>IT Meetup'18, </a:t>
            </a:r>
            <a:r>
              <a:rPr lang="ru-RU" smtClean="0"/>
              <a:t>Волгоград</a:t>
            </a:r>
            <a:endParaRPr lang="ru-RU" dirty="0"/>
          </a:p>
        </p:txBody>
      </p:sp>
      <p:sp>
        <p:nvSpPr>
          <p:cNvPr id="13" name="Rectangle 12"/>
          <p:cNvSpPr/>
          <p:nvPr userDrawn="1"/>
        </p:nvSpPr>
        <p:spPr>
          <a:xfrm>
            <a:off x="8014720" y="6240134"/>
            <a:ext cx="1115616" cy="6143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Параллелограмм 7"/>
          <p:cNvSpPr/>
          <p:nvPr userDrawn="1"/>
        </p:nvSpPr>
        <p:spPr>
          <a:xfrm rot="10800000" flipV="1">
            <a:off x="7143768" y="6367843"/>
            <a:ext cx="1428760" cy="500050"/>
          </a:xfrm>
          <a:prstGeom prst="parallelogram">
            <a:avLst>
              <a:gd name="adj" fmla="val 3541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0</a:t>
            </a:r>
            <a:endParaRPr lang="ru-RU" dirty="0"/>
          </a:p>
        </p:txBody>
      </p:sp>
      <p:grpSp>
        <p:nvGrpSpPr>
          <p:cNvPr id="15" name="Группа 15"/>
          <p:cNvGrpSpPr/>
          <p:nvPr userDrawn="1"/>
        </p:nvGrpSpPr>
        <p:grpSpPr>
          <a:xfrm>
            <a:off x="7380312" y="6344705"/>
            <a:ext cx="1728192" cy="471386"/>
            <a:chOff x="7310784" y="6357958"/>
            <a:chExt cx="1833248" cy="500042"/>
          </a:xfrm>
        </p:grpSpPr>
        <p:sp>
          <p:nvSpPr>
            <p:cNvPr id="16" name="Прямоугольник 13"/>
            <p:cNvSpPr/>
            <p:nvPr userDrawn="1"/>
          </p:nvSpPr>
          <p:spPr>
            <a:xfrm>
              <a:off x="8286776" y="6357958"/>
              <a:ext cx="857256" cy="5000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pic>
          <p:nvPicPr>
            <p:cNvPr id="17" name="Picture 3" descr="C:\Users\Vi\Downloads\Логотип с названием прозрачный.png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310784" y="6406278"/>
              <a:ext cx="1214446" cy="443120"/>
            </a:xfrm>
            <a:prstGeom prst="rect">
              <a:avLst/>
            </a:prstGeom>
            <a:noFill/>
          </p:spPr>
        </p:pic>
      </p:grpSp>
      <p:sp>
        <p:nvSpPr>
          <p:cNvPr id="18" name="Номер слайда 18"/>
          <p:cNvSpPr>
            <a:spLocks noGrp="1"/>
          </p:cNvSpPr>
          <p:nvPr>
            <p:ph type="sldNum" sz="quarter" idx="11"/>
          </p:nvPr>
        </p:nvSpPr>
        <p:spPr>
          <a:xfrm>
            <a:off x="8573340" y="6419170"/>
            <a:ext cx="480352" cy="365125"/>
          </a:xfrm>
        </p:spPr>
        <p:txBody>
          <a:bodyPr/>
          <a:lstStyle>
            <a:lvl1pPr algn="ctr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14105B87-12A5-4A1F-9C06-E5B8F220E9CA}" type="slidenum">
              <a:rPr lang="ru-RU" smtClean="0"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14 апреля 2018</a:t>
            </a:r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IT Meetup'18, </a:t>
            </a:r>
            <a:r>
              <a:rPr lang="ru-RU" smtClean="0"/>
              <a:t>Волгоград</a:t>
            </a:r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105B87-12A5-4A1F-9C06-E5B8F220E9CA}" type="slidenum">
              <a:rPr lang="ru-RU" smtClean="0"/>
              <a:t>‹#›</a:t>
            </a:fld>
            <a:endParaRPr lang="ru-RU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</p:sldLayoutIdLst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jpeg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jpeg"/><Relationship Id="rId7" Type="http://schemas.openxmlformats.org/officeDocument/2006/relationships/image" Target="../media/image37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c/dogs-vs-cats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jpe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keras.io/building-powerful-image-classification-models-using-very-little-data.html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udemy.com/zero-to-deep-learning/" TargetMode="External"/><Relationship Id="rId5" Type="http://schemas.openxmlformats.org/officeDocument/2006/relationships/hyperlink" Target="https://classroom.udacity.com/courses/ud730" TargetMode="External"/><Relationship Id="rId4" Type="http://schemas.openxmlformats.org/officeDocument/2006/relationships/hyperlink" Target="https://www.tensorflow.org/mobile/tflite/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7.png"/><Relationship Id="rId7" Type="http://schemas.openxmlformats.org/officeDocument/2006/relationships/image" Target="../media/image1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11" Type="http://schemas.openxmlformats.org/officeDocument/2006/relationships/image" Target="../media/image15.jpeg"/><Relationship Id="rId5" Type="http://schemas.openxmlformats.org/officeDocument/2006/relationships/image" Target="../media/image9.jpeg"/><Relationship Id="rId10" Type="http://schemas.openxmlformats.org/officeDocument/2006/relationships/image" Target="../media/image14.jpeg"/><Relationship Id="rId4" Type="http://schemas.openxmlformats.org/officeDocument/2006/relationships/image" Target="../media/image8.jpeg"/><Relationship Id="rId9" Type="http://schemas.openxmlformats.org/officeDocument/2006/relationships/image" Target="../media/image13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6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lay.google.com/store/apps/details?id=com.devinsy.findout" TargetMode="External"/><Relationship Id="rId5" Type="http://schemas.openxmlformats.org/officeDocument/2006/relationships/hyperlink" Target="https://play.google.com/store/apps/details?id=com.msearcher.camfind" TargetMode="External"/><Relationship Id="rId4" Type="http://schemas.openxmlformats.org/officeDocument/2006/relationships/hyperlink" Target="https://play.google.com/store/apps/details?id=org.plantnet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://keras.io/" TargetMode="External"/><Relationship Id="rId3" Type="http://schemas.openxmlformats.org/officeDocument/2006/relationships/image" Target="../media/image23.png"/><Relationship Id="rId7" Type="http://schemas.openxmlformats.org/officeDocument/2006/relationships/hyperlink" Target="https://www.python.org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10" Type="http://schemas.openxmlformats.org/officeDocument/2006/relationships/hyperlink" Target="https://www.anaconda.com/" TargetMode="External"/><Relationship Id="rId4" Type="http://schemas.openxmlformats.org/officeDocument/2006/relationships/image" Target="../media/image24.png"/><Relationship Id="rId9" Type="http://schemas.openxmlformats.org/officeDocument/2006/relationships/hyperlink" Target="https://www.tensorflow.org/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857364"/>
            <a:ext cx="9144000" cy="1500198"/>
          </a:xfrm>
        </p:spPr>
        <p:txBody>
          <a:bodyPr/>
          <a:lstStyle/>
          <a:p>
            <a:r>
              <a:rPr lang="en-US" smtClean="0"/>
              <a:t>Ready to use </a:t>
            </a:r>
            <a:r>
              <a:rPr lang="ru-RU" smtClean="0"/>
              <a:t>классификатор изображений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 smtClean="0"/>
              <a:t>Алексей Алексеев, </a:t>
            </a:r>
            <a:r>
              <a:rPr lang="en-US" dirty="0" err="1" smtClean="0"/>
              <a:t>Singularis</a:t>
            </a:r>
            <a:r>
              <a:rPr lang="en-US" dirty="0" smtClean="0"/>
              <a:t> Lab</a:t>
            </a:r>
          </a:p>
          <a:p>
            <a:r>
              <a:rPr lang="en-US" dirty="0" smtClean="0"/>
              <a:t>aleksey.alekseev@singularis-lab.com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0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IT Meetup’18</a:t>
            </a:r>
            <a:r>
              <a:rPr lang="en-US" smtClean="0"/>
              <a:t>, </a:t>
            </a:r>
            <a:r>
              <a:rPr lang="ru-RU" smtClean="0"/>
              <a:t>26</a:t>
            </a:r>
            <a:r>
              <a:rPr lang="en-US" smtClean="0"/>
              <a:t> </a:t>
            </a:r>
            <a:r>
              <a:rPr lang="ru-RU" smtClean="0"/>
              <a:t>мая </a:t>
            </a:r>
            <a:r>
              <a:rPr lang="ru-RU" dirty="0" smtClean="0"/>
              <a:t>2018, Волгоград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5444" y="265648"/>
            <a:ext cx="2664296" cy="892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263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Transfer learning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26</a:t>
            </a:r>
            <a:r>
              <a:rPr lang="en-US" smtClean="0"/>
              <a:t> </a:t>
            </a:r>
            <a:r>
              <a:rPr lang="ru-RU" smtClean="0"/>
              <a:t>мая </a:t>
            </a:r>
            <a:r>
              <a:rPr lang="en-US" smtClean="0"/>
              <a:t>2018</a:t>
            </a:r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IT Meetup'18, </a:t>
            </a:r>
            <a:r>
              <a:rPr lang="ru-RU" smtClean="0"/>
              <a:t>Волгоград</a:t>
            </a:r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10</a:t>
            </a:fld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538" y="1775699"/>
            <a:ext cx="8824402" cy="359751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683456" y="5723960"/>
            <a:ext cx="6246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Источник</a:t>
            </a:r>
            <a:r>
              <a:rPr lang="en-US" dirty="0"/>
              <a:t>: https://www.udemy.com/advanced-computer-vision/</a:t>
            </a:r>
          </a:p>
        </p:txBody>
      </p:sp>
    </p:spTree>
    <p:extLst>
      <p:ext uri="{BB962C8B-B14F-4D97-AF65-F5344CB8AC3E}">
        <p14:creationId xmlns:p14="http://schemas.microsoft.com/office/powerpoint/2010/main" val="439359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Transfer learning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26</a:t>
            </a:r>
            <a:r>
              <a:rPr lang="en-US" smtClean="0"/>
              <a:t> </a:t>
            </a:r>
            <a:r>
              <a:rPr lang="ru-RU" smtClean="0"/>
              <a:t>мая </a:t>
            </a:r>
            <a:r>
              <a:rPr lang="en-US" smtClean="0"/>
              <a:t>2018</a:t>
            </a:r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IT Meetup'18, </a:t>
            </a:r>
            <a:r>
              <a:rPr lang="ru-RU" smtClean="0"/>
              <a:t>Волгоград</a:t>
            </a:r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11</a:t>
            </a:fld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538" y="1775699"/>
            <a:ext cx="8824402" cy="3597517"/>
          </a:xfrm>
          <a:prstGeom prst="rect">
            <a:avLst/>
          </a:prstGeom>
        </p:spPr>
      </p:pic>
      <p:sp>
        <p:nvSpPr>
          <p:cNvPr id="8" name="Прямоугольник 7"/>
          <p:cNvSpPr/>
          <p:nvPr/>
        </p:nvSpPr>
        <p:spPr>
          <a:xfrm>
            <a:off x="107504" y="1721330"/>
            <a:ext cx="5328592" cy="4182533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3059832" y="2276872"/>
            <a:ext cx="2112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≈</a:t>
            </a:r>
            <a:r>
              <a:rPr lang="ru-RU" dirty="0" smtClean="0"/>
              <a:t> </a:t>
            </a:r>
            <a:r>
              <a:rPr lang="en-US" dirty="0" smtClean="0"/>
              <a:t>14 000 000 Images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788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Transfer learning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26</a:t>
            </a:r>
            <a:r>
              <a:rPr lang="en-US" smtClean="0"/>
              <a:t> </a:t>
            </a:r>
            <a:r>
              <a:rPr lang="ru-RU" smtClean="0"/>
              <a:t>мая </a:t>
            </a:r>
            <a:r>
              <a:rPr lang="en-US" smtClean="0"/>
              <a:t>2018</a:t>
            </a:r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IT Meetup'18, </a:t>
            </a:r>
            <a:r>
              <a:rPr lang="ru-RU" smtClean="0"/>
              <a:t>Волгоград</a:t>
            </a:r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12</a:t>
            </a:fld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538" y="1775699"/>
            <a:ext cx="8824402" cy="3597517"/>
          </a:xfrm>
          <a:prstGeom prst="rect">
            <a:avLst/>
          </a:prstGeom>
        </p:spPr>
      </p:pic>
      <p:sp>
        <p:nvSpPr>
          <p:cNvPr id="8" name="Прямоугольник 7"/>
          <p:cNvSpPr/>
          <p:nvPr/>
        </p:nvSpPr>
        <p:spPr>
          <a:xfrm>
            <a:off x="5364088" y="1754003"/>
            <a:ext cx="3565630" cy="38991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516216" y="2276872"/>
            <a:ext cx="1538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≈</a:t>
            </a:r>
            <a:r>
              <a:rPr lang="ru-RU" dirty="0" smtClean="0"/>
              <a:t> </a:t>
            </a:r>
            <a:r>
              <a:rPr lang="en-US" dirty="0" smtClean="0"/>
              <a:t>1000 Images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0478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Как это работает внутри?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26</a:t>
            </a:r>
            <a:r>
              <a:rPr lang="en-US" smtClean="0"/>
              <a:t> </a:t>
            </a:r>
            <a:r>
              <a:rPr lang="ru-RU" smtClean="0"/>
              <a:t>мая </a:t>
            </a:r>
            <a:r>
              <a:rPr lang="en-US" smtClean="0"/>
              <a:t>2018</a:t>
            </a:r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IT Meetup'18, </a:t>
            </a:r>
            <a:r>
              <a:rPr lang="ru-RU" smtClean="0"/>
              <a:t>Волгоград</a:t>
            </a:r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13</a:t>
            </a:fld>
            <a:endParaRPr lang="ru-RU" dirty="0"/>
          </a:p>
        </p:txBody>
      </p:sp>
      <p:pic>
        <p:nvPicPr>
          <p:cNvPr id="1026" name="Picture 2" descr="ÐºÐ°Ðº ÑÐ°Ð±Ð¾ÑÐ°ÐµÑ Ð¼Ð°ÑÐ¸Ð½Ð½Ð¾Ðµ Ð¾Ð±ÑÑÐµÐ½Ð¸Ðµ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3880" y="1362546"/>
            <a:ext cx="4228522" cy="4997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6902402" y="5990310"/>
            <a:ext cx="18748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https://xkcd.com/</a:t>
            </a:r>
          </a:p>
        </p:txBody>
      </p:sp>
    </p:spTree>
    <p:extLst>
      <p:ext uri="{BB962C8B-B14F-4D97-AF65-F5344CB8AC3E}">
        <p14:creationId xmlns:p14="http://schemas.microsoft.com/office/powerpoint/2010/main" val="2468659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Inception V3 – CNN, Convolutional Neural Network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26</a:t>
            </a:r>
            <a:r>
              <a:rPr lang="en-US" smtClean="0"/>
              <a:t> </a:t>
            </a:r>
            <a:r>
              <a:rPr lang="ru-RU" smtClean="0"/>
              <a:t>мая </a:t>
            </a:r>
            <a:r>
              <a:rPr lang="en-US" smtClean="0"/>
              <a:t>2018</a:t>
            </a:r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IT Meetup'18, </a:t>
            </a:r>
            <a:r>
              <a:rPr lang="ru-RU" smtClean="0"/>
              <a:t>Волгоград</a:t>
            </a:r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14</a:t>
            </a:fld>
            <a:endParaRPr lang="ru-RU" dirty="0"/>
          </a:p>
        </p:txBody>
      </p:sp>
      <p:pic>
        <p:nvPicPr>
          <p:cNvPr id="7" name="Picture 2" descr="ÐÐ°ÑÑÐ¸Ð½ÐºÐ¸ Ð¿Ð¾ Ð·Ð°Ð¿ÑÐ¾ÑÑ Inception v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602" y="2300107"/>
            <a:ext cx="7562185" cy="2225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283" y="1392749"/>
            <a:ext cx="2067098" cy="1379029"/>
          </a:xfrm>
          <a:prstGeom prst="rect">
            <a:avLst/>
          </a:prstGeom>
        </p:spPr>
      </p:pic>
      <p:pic>
        <p:nvPicPr>
          <p:cNvPr id="9" name="Picture 8" descr="ÐÐ°ÑÑÐ¸Ð½ÐºÐ¸ Ð¿Ð¾ Ð·Ð°Ð¿ÑÐ¾ÑÑ Doge machine learni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281" y="4322831"/>
            <a:ext cx="1893377" cy="1893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6920086" y="4686810"/>
            <a:ext cx="213808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3200" dirty="0" smtClean="0"/>
              <a:t>Кошка или </a:t>
            </a:r>
          </a:p>
          <a:p>
            <a:pPr algn="ctr"/>
            <a:r>
              <a:rPr lang="ru-RU" sz="3200" dirty="0" smtClean="0"/>
              <a:t>собачка?</a:t>
            </a:r>
            <a:endParaRPr lang="en-US" sz="3200" dirty="0"/>
          </a:p>
        </p:txBody>
      </p:sp>
      <p:sp>
        <p:nvSpPr>
          <p:cNvPr id="11" name="Стрелка вниз 10"/>
          <p:cNvSpPr/>
          <p:nvPr/>
        </p:nvSpPr>
        <p:spPr>
          <a:xfrm>
            <a:off x="7781206" y="3338047"/>
            <a:ext cx="618067" cy="124779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Стрелка вниз 11"/>
          <p:cNvSpPr/>
          <p:nvPr/>
        </p:nvSpPr>
        <p:spPr>
          <a:xfrm>
            <a:off x="951282" y="2872675"/>
            <a:ext cx="209688" cy="42333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Стрелка вниз 12"/>
          <p:cNvSpPr/>
          <p:nvPr/>
        </p:nvSpPr>
        <p:spPr>
          <a:xfrm rot="10800000">
            <a:off x="951282" y="3764766"/>
            <a:ext cx="209688" cy="42333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Прямоугольник 13"/>
          <p:cNvSpPr/>
          <p:nvPr/>
        </p:nvSpPr>
        <p:spPr>
          <a:xfrm>
            <a:off x="4823431" y="5919366"/>
            <a:ext cx="42302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smtClean="0"/>
              <a:t>Источник: </a:t>
            </a:r>
            <a:r>
              <a:rPr lang="en-US" dirty="0" smtClean="0"/>
              <a:t>https</a:t>
            </a:r>
            <a:r>
              <a:rPr lang="en-US" dirty="0"/>
              <a:t>://arxiv.org/abs/1409.4842</a:t>
            </a:r>
          </a:p>
        </p:txBody>
      </p:sp>
    </p:spTree>
    <p:extLst>
      <p:ext uri="{BB962C8B-B14F-4D97-AF65-F5344CB8AC3E}">
        <p14:creationId xmlns:p14="http://schemas.microsoft.com/office/powerpoint/2010/main" val="774441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Inception V3 – CNN, Convolutional Neural Network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26</a:t>
            </a:r>
            <a:r>
              <a:rPr lang="en-US" smtClean="0"/>
              <a:t> </a:t>
            </a:r>
            <a:r>
              <a:rPr lang="ru-RU" smtClean="0"/>
              <a:t>мая </a:t>
            </a:r>
            <a:r>
              <a:rPr lang="en-US" smtClean="0"/>
              <a:t>2018</a:t>
            </a:r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IT Meetup'18, </a:t>
            </a:r>
            <a:r>
              <a:rPr lang="ru-RU" smtClean="0"/>
              <a:t>Волгоград</a:t>
            </a:r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15</a:t>
            </a:fld>
            <a:endParaRPr lang="ru-RU" dirty="0"/>
          </a:p>
        </p:txBody>
      </p:sp>
      <p:pic>
        <p:nvPicPr>
          <p:cNvPr id="7" name="Picture 2" descr="ÐÐ°ÑÑÐ¸Ð½ÐºÐ¸ Ð¿Ð¾ Ð·Ð°Ð¿ÑÐ¾ÑÑ Inception v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602" y="2300107"/>
            <a:ext cx="7562185" cy="2225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Стрелка вниз 7"/>
          <p:cNvSpPr/>
          <p:nvPr/>
        </p:nvSpPr>
        <p:spPr>
          <a:xfrm rot="8494650">
            <a:off x="3119953" y="4374441"/>
            <a:ext cx="220133" cy="100753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Стрелка вниз 8"/>
          <p:cNvSpPr/>
          <p:nvPr/>
        </p:nvSpPr>
        <p:spPr>
          <a:xfrm rot="10800000">
            <a:off x="4572000" y="4374441"/>
            <a:ext cx="220133" cy="100753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Стрелка вниз 9"/>
          <p:cNvSpPr/>
          <p:nvPr/>
        </p:nvSpPr>
        <p:spPr>
          <a:xfrm rot="13720535">
            <a:off x="6168855" y="4178923"/>
            <a:ext cx="220133" cy="130059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582898" y="5610576"/>
            <a:ext cx="65902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 err="1" smtClean="0"/>
              <a:t>Фичи</a:t>
            </a:r>
            <a:r>
              <a:rPr lang="ru-RU" sz="3200" dirty="0"/>
              <a:t> </a:t>
            </a:r>
            <a:r>
              <a:rPr lang="ru-RU" sz="3200" dirty="0" smtClean="0"/>
              <a:t>(особенности) разных уровней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529447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Inception V3 – CNN, Convolutional Neural Network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26 </a:t>
            </a:r>
            <a:r>
              <a:rPr lang="ru-RU" dirty="0" smtClean="0"/>
              <a:t>мая</a:t>
            </a:r>
            <a:r>
              <a:rPr lang="en-US" dirty="0" smtClean="0"/>
              <a:t> 2018</a:t>
            </a:r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IT Meetup'18, </a:t>
            </a:r>
            <a:r>
              <a:rPr lang="ru-RU" smtClean="0"/>
              <a:t>Волгоград</a:t>
            </a:r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16</a:t>
            </a:fld>
            <a:endParaRPr lang="ru-RU" dirty="0"/>
          </a:p>
        </p:txBody>
      </p:sp>
      <p:pic>
        <p:nvPicPr>
          <p:cNvPr id="7" name="Picture 2" descr="ÐÐ°ÑÑÐ¸Ð½ÐºÐ¸ Ð¿Ð¾ Ð·Ð°Ð¿ÑÐ¾ÑÑ Inception v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602" y="2300107"/>
            <a:ext cx="7562185" cy="2225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s://camo.githubusercontent.com/8b65407a2570de15b246e4532161f1a8ff932bef/68747470733a2f2f64313768323774366835313561352e636c6f756466726f6e742e6e65742f746f706865722f323031362f4e6f76656d6265722f35383337376237375f646f672d313231303535392d313238302f646f672d313231303535392d313238302e6a706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3438" y="4743189"/>
            <a:ext cx="1696280" cy="1272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https://camo.githubusercontent.com/c434e106ec0fda16b2f507b921c480e1a9251b86/68747470733a2f2f64313768323774366835313561352e636c6f756466726f6e742e6e65742f746f706865722f323031362f4e6f76656d6265722f35383337376336385f73637265656e2d73686f742d323031362d31312d32342d61742d31322e35312e35312d706d2f73637265656e2d73686f742d323031362d31312d32342d61742d31322e35312e35312d706d2e706e6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8946" y="5216161"/>
            <a:ext cx="437256" cy="587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https://camo.githubusercontent.com/1a9ccccfd40742c6b63ba07e195bcf4c27b634e4/68747470733a2f2f64313768323774366835313561352e636c6f756466726f6e742e6e65742f746f706865722f323031362f4e6f76656d6265722f35383337376335325f73637265656e2d73686f742d323031362d31312d32342d61742d31322e35312e34372d706d2f73637265656e2d73686f742d323031362d31312d32342d61742d31322e35312e34372d706d2e706e6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3273" y="4706496"/>
            <a:ext cx="1407418" cy="423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Стрелка вниз 10"/>
          <p:cNvSpPr/>
          <p:nvPr/>
        </p:nvSpPr>
        <p:spPr>
          <a:xfrm rot="10800000">
            <a:off x="4517171" y="4192540"/>
            <a:ext cx="191832" cy="38728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8" descr="https://camo.githubusercontent.com/a177ad892818e7b8990b8a21c13dfe52820a8b6e/68747470733a2f2f64313768323774366835313561352e636c6f756466726f6e742e6e65742f746f706865722f323031362f4e6f76656d6265722f35383337376265645f73637265656e2d73686f742d323031362d31312d32342d61742d31322e34392e34332d706d2f73637265656e2d73686f742d323031362d31312d32342d61742d31322e34392e34332d706d2e706e67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3811" y="4617905"/>
            <a:ext cx="813494" cy="676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0" descr="https://camo.githubusercontent.com/16c6e3a8c73a4f6ea2f41b9634d8463b89ad88d3/68747470733a2f2f64313768323774366835313561352e636c6f756466726f6e742e6e65742f746f706865722f323031362f4e6f76656d6265722f35383337376264625f73637265656e2d73686f742d323031362d31312d32342d61742d31322e34392e30382d706d2f73637265656e2d73686f742d323031362d31312d32342d61742d31322e34392e30382d706d2e706e67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7628" y="5368927"/>
            <a:ext cx="885860" cy="737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Стрелка вниз 13"/>
          <p:cNvSpPr/>
          <p:nvPr/>
        </p:nvSpPr>
        <p:spPr>
          <a:xfrm rot="10800000">
            <a:off x="6210097" y="4127413"/>
            <a:ext cx="187996" cy="37954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2" descr="https://camo.githubusercontent.com/eabecc80768ecd0075d1b47e17a54f9589b2f85d/68747470733a2f2f64313768323774366835313561352e636c6f756466726f6e742e6e65742f746f706865722f323031362f4e6f76656d6265722f35383363626434325f6c617965722d312d677269642f6c617965722d312d677269642e706e67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0317" y="4697826"/>
            <a:ext cx="1003548" cy="1040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Стрелка вниз 15"/>
          <p:cNvSpPr/>
          <p:nvPr/>
        </p:nvSpPr>
        <p:spPr>
          <a:xfrm rot="10800000">
            <a:off x="2445571" y="4110445"/>
            <a:ext cx="205871" cy="41562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055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Inception V3 – CNN, Convolutional Neural Network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26 </a:t>
            </a:r>
            <a:r>
              <a:rPr lang="ru-RU" dirty="0" smtClean="0"/>
              <a:t>мая</a:t>
            </a:r>
            <a:r>
              <a:rPr lang="en-US" dirty="0" smtClean="0"/>
              <a:t> 2018</a:t>
            </a:r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IT Meetup'18, </a:t>
            </a:r>
            <a:r>
              <a:rPr lang="ru-RU" smtClean="0"/>
              <a:t>Волгоград</a:t>
            </a:r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17</a:t>
            </a:fld>
            <a:endParaRPr lang="ru-RU" dirty="0"/>
          </a:p>
        </p:txBody>
      </p:sp>
      <p:pic>
        <p:nvPicPr>
          <p:cNvPr id="7" name="Picture 2" descr="ÐÐ°ÑÑÐ¸Ð½ÐºÐ¸ Ð¿Ð¾ Ð·Ð°Ð¿ÑÐ¾ÑÑ Inception v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602" y="2300107"/>
            <a:ext cx="7562185" cy="2225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Прямоугольник 11"/>
          <p:cNvSpPr/>
          <p:nvPr/>
        </p:nvSpPr>
        <p:spPr>
          <a:xfrm>
            <a:off x="678117" y="2080942"/>
            <a:ext cx="6944507" cy="2664296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Прямоугольник 12"/>
          <p:cNvSpPr/>
          <p:nvPr/>
        </p:nvSpPr>
        <p:spPr>
          <a:xfrm>
            <a:off x="7695776" y="2080942"/>
            <a:ext cx="927720" cy="2664296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1565232" y="4943543"/>
            <a:ext cx="75143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 smtClean="0">
                <a:solidFill>
                  <a:srgbClr val="00B050"/>
                </a:solidFill>
              </a:rPr>
              <a:t>                   Извлечение особенностей</a:t>
            </a:r>
            <a:r>
              <a:rPr lang="ru-RU" b="1" dirty="0" smtClean="0"/>
              <a:t>			       </a:t>
            </a:r>
            <a:r>
              <a:rPr lang="ru-RU" b="1" dirty="0" smtClean="0">
                <a:solidFill>
                  <a:srgbClr val="FF0000"/>
                </a:solidFill>
              </a:rPr>
              <a:t>Определение </a:t>
            </a:r>
          </a:p>
          <a:p>
            <a:r>
              <a:rPr lang="ru-RU" b="1" dirty="0">
                <a:solidFill>
                  <a:srgbClr val="FF0000"/>
                </a:solidFill>
              </a:rPr>
              <a:t> </a:t>
            </a:r>
            <a:r>
              <a:rPr lang="ru-RU" b="1" dirty="0" smtClean="0">
                <a:solidFill>
                  <a:srgbClr val="FF0000"/>
                </a:solidFill>
              </a:rPr>
              <a:t>                                                                                                                    класса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7194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Inception V3 – CNN, Convolutional Neural Network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26 </a:t>
            </a:r>
            <a:r>
              <a:rPr lang="ru-RU" dirty="0" smtClean="0"/>
              <a:t>мая</a:t>
            </a:r>
            <a:r>
              <a:rPr lang="en-US" dirty="0" smtClean="0"/>
              <a:t> 2018</a:t>
            </a:r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IT Meetup'18, </a:t>
            </a:r>
            <a:r>
              <a:rPr lang="ru-RU" smtClean="0"/>
              <a:t>Волгоград</a:t>
            </a:r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18</a:t>
            </a:fld>
            <a:endParaRPr lang="ru-RU" dirty="0"/>
          </a:p>
        </p:txBody>
      </p:sp>
      <p:pic>
        <p:nvPicPr>
          <p:cNvPr id="7" name="Picture 2" descr="ÐÐ°ÑÑÐ¸Ð½ÐºÐ¸ Ð¿Ð¾ Ð·Ð°Ð¿ÑÐ¾ÑÑ Inception v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602" y="2300107"/>
            <a:ext cx="7562185" cy="2225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Прямоугольник 7"/>
          <p:cNvSpPr/>
          <p:nvPr/>
        </p:nvSpPr>
        <p:spPr>
          <a:xfrm rot="18916643">
            <a:off x="7997097" y="2173108"/>
            <a:ext cx="45719" cy="182304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Прямоугольник 9"/>
          <p:cNvSpPr/>
          <p:nvPr/>
        </p:nvSpPr>
        <p:spPr>
          <a:xfrm rot="2700000">
            <a:off x="7994048" y="2176143"/>
            <a:ext cx="45719" cy="182304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681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Обучение (</a:t>
            </a:r>
            <a:r>
              <a:rPr lang="ru-RU" dirty="0" err="1" smtClean="0"/>
              <a:t>дообучение</a:t>
            </a:r>
            <a:r>
              <a:rPr lang="ru-RU" dirty="0" smtClean="0"/>
              <a:t>) модели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b="1" dirty="0" smtClean="0"/>
              <a:t>Модель</a:t>
            </a:r>
            <a:r>
              <a:rPr lang="ru-RU" dirty="0" smtClean="0"/>
              <a:t> — это ядро нашего приложения, это объект, который получает изображение на входе и выносит вердикт-класс на выходе.</a:t>
            </a:r>
          </a:p>
          <a:p>
            <a:pPr marL="0" indent="0">
              <a:buNone/>
            </a:pPr>
            <a:endParaRPr lang="ru-RU" dirty="0" smtClean="0"/>
          </a:p>
          <a:p>
            <a:pPr marL="0" indent="0">
              <a:buNone/>
            </a:pPr>
            <a:r>
              <a:rPr lang="ru-RU" b="1" dirty="0" smtClean="0"/>
              <a:t>Модель в </a:t>
            </a:r>
            <a:r>
              <a:rPr lang="en-US" b="1" dirty="0" err="1" smtClean="0"/>
              <a:t>keras</a:t>
            </a:r>
            <a:r>
              <a:rPr lang="en-US" b="1" dirty="0" smtClean="0"/>
              <a:t> </a:t>
            </a:r>
            <a:r>
              <a:rPr lang="en-US" dirty="0" smtClean="0"/>
              <a:t>— </a:t>
            </a:r>
            <a:r>
              <a:rPr lang="ru-RU" dirty="0" smtClean="0"/>
              <a:t>объект типа </a:t>
            </a:r>
            <a:r>
              <a:rPr lang="en-US" dirty="0" smtClean="0"/>
              <a:t>Sequential</a:t>
            </a:r>
            <a:r>
              <a:rPr lang="ru-RU" dirty="0" smtClean="0"/>
              <a:t> (унаследован от </a:t>
            </a:r>
            <a:r>
              <a:rPr lang="en-US" dirty="0" smtClean="0"/>
              <a:t>Model)</a:t>
            </a:r>
            <a:r>
              <a:rPr lang="ru-RU" dirty="0" smtClean="0"/>
              <a:t>. Мы будем использовать </a:t>
            </a:r>
            <a:r>
              <a:rPr lang="ru-RU" dirty="0" err="1" smtClean="0"/>
              <a:t>предобученную</a:t>
            </a:r>
            <a:r>
              <a:rPr lang="ru-RU" dirty="0" smtClean="0"/>
              <a:t> модель и </a:t>
            </a:r>
            <a:r>
              <a:rPr lang="ru-RU" dirty="0" err="1" smtClean="0"/>
              <a:t>дообучать</a:t>
            </a:r>
            <a:r>
              <a:rPr lang="ru-RU" dirty="0" smtClean="0"/>
              <a:t> ее на нашей задаче</a:t>
            </a:r>
            <a:r>
              <a:rPr lang="en-US" dirty="0" smtClean="0"/>
              <a:t> </a:t>
            </a:r>
            <a:endParaRPr lang="ru-RU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26 </a:t>
            </a:r>
            <a:r>
              <a:rPr lang="ru-RU" dirty="0" smtClean="0"/>
              <a:t>мая</a:t>
            </a:r>
            <a:r>
              <a:rPr lang="en-US" dirty="0" smtClean="0"/>
              <a:t> 2018</a:t>
            </a:r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IT Meetup'18, </a:t>
            </a:r>
            <a:r>
              <a:rPr lang="ru-RU" smtClean="0"/>
              <a:t>Волгоград</a:t>
            </a:r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19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0737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Машинное обучение за 15 минут</a:t>
            </a:r>
            <a:endParaRPr lang="en-US"/>
          </a:p>
        </p:txBody>
      </p:sp>
      <p:pic>
        <p:nvPicPr>
          <p:cNvPr id="7" name="Объект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2079" y="1358694"/>
            <a:ext cx="4090206" cy="5012507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26</a:t>
            </a:r>
            <a:r>
              <a:rPr lang="en-US" smtClean="0"/>
              <a:t> </a:t>
            </a:r>
            <a:r>
              <a:rPr lang="ru-RU" smtClean="0"/>
              <a:t>мая </a:t>
            </a:r>
            <a:r>
              <a:rPr lang="en-US" smtClean="0"/>
              <a:t>2018</a:t>
            </a:r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IT Meetup'18, </a:t>
            </a:r>
            <a:r>
              <a:rPr lang="ru-RU" smtClean="0"/>
              <a:t>Волгоград</a:t>
            </a:r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27283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Обучение, модель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07504" y="1600201"/>
            <a:ext cx="9036496" cy="432913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 err="1">
                <a:solidFill>
                  <a:srgbClr val="0070C0"/>
                </a:solidFill>
              </a:rPr>
              <a:t>def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/>
              <a:t>get_model</a:t>
            </a:r>
            <a:r>
              <a:rPr lang="en-US" dirty="0"/>
              <a:t>(</a:t>
            </a:r>
            <a:r>
              <a:rPr lang="en-US" dirty="0" err="1"/>
              <a:t>count_classes</a:t>
            </a:r>
            <a:r>
              <a:rPr lang="en-US" dirty="0"/>
              <a:t>):</a:t>
            </a:r>
          </a:p>
          <a:p>
            <a:pPr marL="0" indent="0">
              <a:buNone/>
            </a:pPr>
            <a:r>
              <a:rPr lang="en-US" dirty="0"/>
              <a:t>        </a:t>
            </a:r>
            <a:r>
              <a:rPr lang="en-US" dirty="0" err="1"/>
              <a:t>inception_model</a:t>
            </a:r>
            <a:r>
              <a:rPr lang="en-US" dirty="0"/>
              <a:t> = </a:t>
            </a:r>
            <a:r>
              <a:rPr lang="en-US" dirty="0">
                <a:solidFill>
                  <a:srgbClr val="0070C0"/>
                </a:solidFill>
              </a:rPr>
              <a:t>InceptionV3</a:t>
            </a:r>
            <a:r>
              <a:rPr lang="en-US" dirty="0"/>
              <a:t>(pooling=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'max'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        </a:t>
            </a:r>
            <a:r>
              <a:rPr lang="en-US" dirty="0">
                <a:solidFill>
                  <a:srgbClr val="0070C0"/>
                </a:solidFill>
              </a:rPr>
              <a:t>for</a:t>
            </a:r>
            <a:r>
              <a:rPr lang="en-US" dirty="0"/>
              <a:t> layer </a:t>
            </a:r>
            <a:r>
              <a:rPr lang="en-US" dirty="0">
                <a:solidFill>
                  <a:srgbClr val="0070C0"/>
                </a:solidFill>
              </a:rPr>
              <a:t>in</a:t>
            </a:r>
            <a:r>
              <a:rPr lang="en-US" dirty="0"/>
              <a:t> </a:t>
            </a:r>
            <a:r>
              <a:rPr lang="en-US" dirty="0" err="1"/>
              <a:t>inception_model.layers</a:t>
            </a:r>
            <a:r>
              <a:rPr lang="en-US" dirty="0"/>
              <a:t>:</a:t>
            </a:r>
          </a:p>
          <a:p>
            <a:pPr marL="0" indent="0">
              <a:buNone/>
            </a:pPr>
            <a:r>
              <a:rPr lang="en-US" dirty="0"/>
              <a:t>                </a:t>
            </a:r>
            <a:r>
              <a:rPr lang="en-US" dirty="0" err="1"/>
              <a:t>layer.trainable</a:t>
            </a:r>
            <a:r>
              <a:rPr lang="en-US" dirty="0"/>
              <a:t> = </a:t>
            </a:r>
            <a:r>
              <a:rPr lang="en-US" dirty="0">
                <a:solidFill>
                  <a:srgbClr val="0070C0"/>
                </a:solidFill>
              </a:rPr>
              <a:t>False</a:t>
            </a:r>
          </a:p>
          <a:p>
            <a:pPr marL="0" indent="0">
              <a:buNone/>
            </a:pPr>
            <a:r>
              <a:rPr lang="en-US" dirty="0"/>
              <a:t>       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inception_out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=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inception_model.output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      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our_output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= Dense(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count_classes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, activation='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softmax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')(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inception_out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)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      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result_model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= Model(inputs=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inception_model.input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, </a:t>
            </a:r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                                                outputs=</a:t>
            </a: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our_output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)        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      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result_model.compile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(loss='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categorical_crossentropy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',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                                               optimizer='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adam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',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                                               metrics=['accuracy'])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       return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result_model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26 </a:t>
            </a:r>
            <a:r>
              <a:rPr lang="ru-RU" dirty="0" smtClean="0"/>
              <a:t>мая</a:t>
            </a:r>
            <a:r>
              <a:rPr lang="en-US" dirty="0" smtClean="0"/>
              <a:t> 2018</a:t>
            </a:r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IT Meetup'18, </a:t>
            </a:r>
            <a:r>
              <a:rPr lang="ru-RU" smtClean="0"/>
              <a:t>Волгоград</a:t>
            </a:r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20</a:t>
            </a:fld>
            <a:endParaRPr lang="ru-RU" dirty="0"/>
          </a:p>
        </p:txBody>
      </p:sp>
      <p:pic>
        <p:nvPicPr>
          <p:cNvPr id="6146" name="Picture 2" descr="ÐÐ°ÑÑÐ¸Ð½ÐºÐ¸ Ð¿Ð¾ Ð·Ð°Ð¿ÑÐ¾ÑÑ cat learni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0861" y="1349324"/>
            <a:ext cx="2158857" cy="1584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2733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Обучение, модель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07504" y="1600201"/>
            <a:ext cx="9036496" cy="432913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 err="1">
                <a:solidFill>
                  <a:srgbClr val="0070C0"/>
                </a:solidFill>
              </a:rPr>
              <a:t>def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/>
              <a:t>get_model</a:t>
            </a:r>
            <a:r>
              <a:rPr lang="en-US" dirty="0"/>
              <a:t>(</a:t>
            </a:r>
            <a:r>
              <a:rPr lang="en-US" dirty="0" err="1"/>
              <a:t>count_classes</a:t>
            </a:r>
            <a:r>
              <a:rPr lang="en-US" dirty="0"/>
              <a:t>):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      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inception_model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= InceptionV3(pooling='max')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       for layer in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inception_model.layers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: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              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layer.trainable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= False</a:t>
            </a:r>
          </a:p>
          <a:p>
            <a:pPr marL="0" indent="0">
              <a:buNone/>
            </a:pPr>
            <a:r>
              <a:rPr lang="en-US" dirty="0"/>
              <a:t>        </a:t>
            </a:r>
            <a:r>
              <a:rPr lang="en-US" dirty="0" err="1"/>
              <a:t>inception_out</a:t>
            </a:r>
            <a:r>
              <a:rPr lang="en-US" dirty="0"/>
              <a:t> = </a:t>
            </a:r>
            <a:r>
              <a:rPr lang="en-US" dirty="0" err="1"/>
              <a:t>inception_model.output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        </a:t>
            </a:r>
            <a:r>
              <a:rPr lang="en-US" dirty="0" err="1"/>
              <a:t>our_output</a:t>
            </a:r>
            <a:r>
              <a:rPr lang="en-US" dirty="0"/>
              <a:t> = </a:t>
            </a:r>
            <a:r>
              <a:rPr lang="en-US" dirty="0">
                <a:solidFill>
                  <a:srgbClr val="0070C0"/>
                </a:solidFill>
              </a:rPr>
              <a:t>Dense</a:t>
            </a:r>
            <a:r>
              <a:rPr lang="en-US" dirty="0"/>
              <a:t>(</a:t>
            </a:r>
            <a:r>
              <a:rPr lang="en-US" dirty="0" err="1"/>
              <a:t>count_classes</a:t>
            </a:r>
            <a:r>
              <a:rPr lang="en-US" dirty="0"/>
              <a:t>, activation=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'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softmax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'</a:t>
            </a:r>
            <a:r>
              <a:rPr lang="en-US" dirty="0"/>
              <a:t>)(</a:t>
            </a:r>
            <a:r>
              <a:rPr lang="en-US" dirty="0" err="1"/>
              <a:t>inception_out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       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result_model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= Model(inputs=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inception_model.input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, </a:t>
            </a:r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                                                outputs=</a:t>
            </a: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our_output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)</a:t>
            </a:r>
            <a:r>
              <a:rPr lang="en-US" dirty="0"/>
              <a:t>        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      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result_model.compile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(loss='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categorical_crossentropy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',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                                               optimizer='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adam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',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                                               metrics=['accuracy'])</a:t>
            </a:r>
          </a:p>
          <a:p>
            <a:pPr marL="0" indent="0">
              <a:buNone/>
            </a:pPr>
            <a:r>
              <a:rPr lang="en-US" dirty="0"/>
              <a:t>        </a:t>
            </a:r>
            <a:r>
              <a:rPr lang="en-US" dirty="0">
                <a:solidFill>
                  <a:srgbClr val="0070C0"/>
                </a:solidFill>
              </a:rPr>
              <a:t>return</a:t>
            </a:r>
            <a:r>
              <a:rPr lang="en-US" dirty="0"/>
              <a:t> </a:t>
            </a:r>
            <a:r>
              <a:rPr lang="en-US" dirty="0" err="1"/>
              <a:t>result_model</a:t>
            </a:r>
            <a:endParaRPr lang="en-US" dirty="0"/>
          </a:p>
          <a:p>
            <a:endParaRPr lang="en-US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26 </a:t>
            </a:r>
            <a:r>
              <a:rPr lang="ru-RU" dirty="0" smtClean="0"/>
              <a:t>мая</a:t>
            </a:r>
            <a:r>
              <a:rPr lang="en-US" dirty="0" smtClean="0"/>
              <a:t> 2018</a:t>
            </a:r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IT Meetup'18, </a:t>
            </a:r>
            <a:r>
              <a:rPr lang="ru-RU" smtClean="0"/>
              <a:t>Волгоград</a:t>
            </a:r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21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64727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Обучение, модель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07504" y="1600201"/>
            <a:ext cx="8946188" cy="432913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 err="1">
                <a:solidFill>
                  <a:srgbClr val="0070C0"/>
                </a:solidFill>
              </a:rPr>
              <a:t>def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/>
              <a:t>get_model</a:t>
            </a:r>
            <a:r>
              <a:rPr lang="en-US" dirty="0"/>
              <a:t>(</a:t>
            </a:r>
            <a:r>
              <a:rPr lang="en-US" dirty="0" err="1"/>
              <a:t>count_classes</a:t>
            </a:r>
            <a:r>
              <a:rPr lang="en-US" dirty="0"/>
              <a:t>):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      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inception_model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= InceptionV3(pooling='max')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       for layer in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inception_model.layers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: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              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layer.trainable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= False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      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inception_out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=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inception_model.output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      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our_output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= Dense(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count_classes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, activation='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softmax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')(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inception_out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)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       </a:t>
            </a:r>
            <a:r>
              <a:rPr lang="en-US" dirty="0" err="1"/>
              <a:t>result_model</a:t>
            </a:r>
            <a:r>
              <a:rPr lang="en-US" dirty="0"/>
              <a:t> = </a:t>
            </a:r>
            <a:r>
              <a:rPr lang="en-US" dirty="0">
                <a:solidFill>
                  <a:srgbClr val="0070C0"/>
                </a:solidFill>
              </a:rPr>
              <a:t>Model</a:t>
            </a:r>
            <a:r>
              <a:rPr lang="en-US" dirty="0"/>
              <a:t>(inputs=</a:t>
            </a:r>
            <a:r>
              <a:rPr lang="en-US" dirty="0" err="1"/>
              <a:t>inception_model.input</a:t>
            </a:r>
            <a:r>
              <a:rPr lang="en-US" dirty="0"/>
              <a:t>,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                                                </a:t>
            </a:r>
            <a:r>
              <a:rPr lang="en-US" dirty="0" smtClean="0"/>
              <a:t>outputs=</a:t>
            </a:r>
            <a:r>
              <a:rPr lang="en-US" dirty="0" err="1" smtClean="0"/>
              <a:t>our_output</a:t>
            </a:r>
            <a:r>
              <a:rPr lang="en-US" dirty="0"/>
              <a:t>)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      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result_model.compile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(loss='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categorical_crossentropy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',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                                               optimizer='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adam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',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                                               metrics=['accuracy'])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       return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result_model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endParaRPr lang="en-US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26 </a:t>
            </a:r>
            <a:r>
              <a:rPr lang="ru-RU" dirty="0" smtClean="0"/>
              <a:t>мая</a:t>
            </a:r>
            <a:r>
              <a:rPr lang="en-US" dirty="0" smtClean="0"/>
              <a:t> 2018</a:t>
            </a:r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IT Meetup'18, </a:t>
            </a:r>
            <a:r>
              <a:rPr lang="ru-RU" smtClean="0"/>
              <a:t>Волгоград</a:t>
            </a:r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22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22720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Обучение, модель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07504" y="1600201"/>
            <a:ext cx="8946188" cy="432913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 err="1">
                <a:solidFill>
                  <a:srgbClr val="0070C0"/>
                </a:solidFill>
              </a:rPr>
              <a:t>def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/>
              <a:t>get_model</a:t>
            </a:r>
            <a:r>
              <a:rPr lang="en-US" dirty="0"/>
              <a:t>(</a:t>
            </a:r>
            <a:r>
              <a:rPr lang="en-US" dirty="0" err="1"/>
              <a:t>count_classes</a:t>
            </a:r>
            <a:r>
              <a:rPr lang="en-US" dirty="0"/>
              <a:t>):</a:t>
            </a:r>
          </a:p>
          <a:p>
            <a:pPr marL="0" indent="0">
              <a:buNone/>
            </a:pPr>
            <a:r>
              <a:rPr lang="en-US" dirty="0"/>
              <a:t>       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inception_model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= InceptionV3(pooling='max')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       for layer in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inception_model.layers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: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              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layer.trainable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= False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      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inception_out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=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inception_model.output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      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our_output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= Dense(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count_classes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, activation='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softmax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')(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inception_out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)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      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result_model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= Model(inputs=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inception_model.input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                                                   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                                                outputs=</a:t>
            </a: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our_output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)</a:t>
            </a:r>
            <a:r>
              <a:rPr lang="en-US" dirty="0"/>
              <a:t>        </a:t>
            </a:r>
          </a:p>
          <a:p>
            <a:pPr marL="0" indent="0">
              <a:buNone/>
            </a:pPr>
            <a:r>
              <a:rPr lang="en-US" dirty="0"/>
              <a:t>        </a:t>
            </a:r>
            <a:r>
              <a:rPr lang="en-US" dirty="0" err="1"/>
              <a:t>result_model.compile</a:t>
            </a:r>
            <a:r>
              <a:rPr lang="en-US" dirty="0"/>
              <a:t>(loss=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'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categorical_crossentropy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'</a:t>
            </a:r>
            <a:r>
              <a:rPr lang="en-US" dirty="0"/>
              <a:t>,</a:t>
            </a:r>
          </a:p>
          <a:p>
            <a:pPr marL="0" indent="0">
              <a:buNone/>
            </a:pPr>
            <a:r>
              <a:rPr lang="en-US" dirty="0"/>
              <a:t>                                                optimizer=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'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adam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'</a:t>
            </a:r>
            <a:r>
              <a:rPr lang="en-US" dirty="0"/>
              <a:t>,</a:t>
            </a:r>
          </a:p>
          <a:p>
            <a:pPr marL="0" indent="0">
              <a:buNone/>
            </a:pPr>
            <a:r>
              <a:rPr lang="en-US" dirty="0"/>
              <a:t>                                                metrics=[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'accuracy'</a:t>
            </a:r>
            <a:r>
              <a:rPr lang="en-US" dirty="0"/>
              <a:t>])</a:t>
            </a:r>
          </a:p>
          <a:p>
            <a:pPr marL="0" indent="0">
              <a:buNone/>
            </a:pPr>
            <a:r>
              <a:rPr lang="en-US" dirty="0"/>
              <a:t>        </a:t>
            </a:r>
            <a:r>
              <a:rPr lang="en-US" dirty="0">
                <a:solidFill>
                  <a:srgbClr val="0070C0"/>
                </a:solidFill>
              </a:rPr>
              <a:t>return</a:t>
            </a:r>
            <a:r>
              <a:rPr lang="en-US" dirty="0"/>
              <a:t> </a:t>
            </a:r>
            <a:r>
              <a:rPr lang="en-US" dirty="0" err="1"/>
              <a:t>result_model</a:t>
            </a:r>
            <a:endParaRPr lang="en-US" dirty="0"/>
          </a:p>
          <a:p>
            <a:endParaRPr lang="en-US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26 </a:t>
            </a:r>
            <a:r>
              <a:rPr lang="ru-RU" dirty="0" smtClean="0"/>
              <a:t>мая</a:t>
            </a:r>
            <a:r>
              <a:rPr lang="en-US" dirty="0" smtClean="0"/>
              <a:t> 2018</a:t>
            </a:r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IT Meetup'18, </a:t>
            </a:r>
            <a:r>
              <a:rPr lang="ru-RU" smtClean="0"/>
              <a:t>Волгоград</a:t>
            </a:r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23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5500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Обучение, подготовка данных для передачи в модель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ru-RU" dirty="0"/>
              <a:t> </a:t>
            </a:r>
            <a:r>
              <a:rPr lang="ru-RU" dirty="0" smtClean="0"/>
              <a:t>   </a:t>
            </a:r>
            <a:r>
              <a:rPr lang="en-US" dirty="0" err="1" smtClean="0"/>
              <a:t>train_data_dir</a:t>
            </a:r>
            <a:r>
              <a:rPr lang="en-US" dirty="0" smtClean="0"/>
              <a:t> </a:t>
            </a:r>
            <a:r>
              <a:rPr lang="en-US" dirty="0"/>
              <a:t>=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'data/train/'</a:t>
            </a:r>
          </a:p>
          <a:p>
            <a:pPr marL="0" indent="0">
              <a:buNone/>
            </a:pPr>
            <a:r>
              <a:rPr lang="en-US" dirty="0"/>
              <a:t>    </a:t>
            </a:r>
            <a:r>
              <a:rPr lang="en-US" dirty="0" err="1"/>
              <a:t>validation_data_dir</a:t>
            </a:r>
            <a:r>
              <a:rPr lang="en-US" dirty="0"/>
              <a:t> =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'data/valid'</a:t>
            </a:r>
          </a:p>
          <a:p>
            <a:pPr marL="0" indent="0">
              <a:buNone/>
            </a:pPr>
            <a:r>
              <a:rPr lang="en-US" dirty="0"/>
              <a:t>    </a:t>
            </a:r>
            <a:r>
              <a:rPr lang="en-US" dirty="0" err="1"/>
              <a:t>image_size</a:t>
            </a:r>
            <a:r>
              <a:rPr lang="en-US" dirty="0"/>
              <a:t> = (</a:t>
            </a:r>
            <a:r>
              <a:rPr lang="en-US" dirty="0">
                <a:solidFill>
                  <a:srgbClr val="0070C0"/>
                </a:solidFill>
              </a:rPr>
              <a:t>299</a:t>
            </a:r>
            <a:r>
              <a:rPr lang="en-US" dirty="0"/>
              <a:t>, </a:t>
            </a:r>
            <a:r>
              <a:rPr lang="en-US" dirty="0">
                <a:solidFill>
                  <a:srgbClr val="0070C0"/>
                </a:solidFill>
              </a:rPr>
              <a:t>299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    </a:t>
            </a:r>
            <a:r>
              <a:rPr lang="en-US" dirty="0" err="1"/>
              <a:t>batch_size</a:t>
            </a:r>
            <a:r>
              <a:rPr lang="en-US" dirty="0"/>
              <a:t> = </a:t>
            </a:r>
            <a:r>
              <a:rPr lang="en-US" dirty="0">
                <a:solidFill>
                  <a:srgbClr val="0070C0"/>
                </a:solidFill>
              </a:rPr>
              <a:t>16</a:t>
            </a:r>
          </a:p>
          <a:p>
            <a:pPr marL="0" indent="0">
              <a:buNone/>
            </a:pPr>
            <a:r>
              <a:rPr lang="en-US" dirty="0"/>
              <a:t>    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  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train_datagen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=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ImageDataGenerator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(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       rescale=1. / 255,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      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shear_range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=0.2,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      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zoom_range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=0.2,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      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horizontal_flip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=True)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  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train_generator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=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train_datagen.flow_from_directory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(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      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train_data_dir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,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      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target_size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=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image_size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,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      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batch_size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=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batch_size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,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      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class_mode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='categorical')</a:t>
            </a:r>
            <a:endParaRPr lang="en-US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26 </a:t>
            </a:r>
            <a:r>
              <a:rPr lang="ru-RU" dirty="0" smtClean="0"/>
              <a:t>мая</a:t>
            </a:r>
            <a:r>
              <a:rPr lang="en-US" dirty="0" smtClean="0"/>
              <a:t> 2018</a:t>
            </a:r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IT Meetup'18, </a:t>
            </a:r>
            <a:r>
              <a:rPr lang="ru-RU" smtClean="0"/>
              <a:t>Волгоград</a:t>
            </a:r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24</a:t>
            </a:fld>
            <a:endParaRPr lang="ru-RU" dirty="0"/>
          </a:p>
        </p:txBody>
      </p:sp>
      <p:pic>
        <p:nvPicPr>
          <p:cNvPr id="7" name="Picture 2" descr="ÐÐ°ÑÑÐ¸Ð½ÐºÐ¸ Ð¿Ð¾ Ð·Ð°Ð¿ÑÐ¾ÑÑ cat read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3972" y="1522003"/>
            <a:ext cx="3724562" cy="2330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4598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Обучение, подготовка данных для передачи в модель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ru-RU" dirty="0"/>
              <a:t> </a:t>
            </a:r>
            <a:r>
              <a:rPr lang="ru-RU" dirty="0" smtClean="0"/>
              <a:t>   </a:t>
            </a: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train_data_dir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= 'data/train/'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  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validation_data_dir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= 'data/valid'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  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image_size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= (299, 299)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  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batch_size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= 16</a:t>
            </a:r>
          </a:p>
          <a:p>
            <a:pPr marL="0" indent="0">
              <a:buNone/>
            </a:pPr>
            <a:r>
              <a:rPr lang="en-US" dirty="0"/>
              <a:t>    </a:t>
            </a:r>
          </a:p>
          <a:p>
            <a:pPr marL="0" indent="0">
              <a:buNone/>
            </a:pPr>
            <a:r>
              <a:rPr lang="en-US" dirty="0"/>
              <a:t>    </a:t>
            </a:r>
            <a:r>
              <a:rPr lang="en-US" dirty="0" err="1"/>
              <a:t>train_datagen</a:t>
            </a:r>
            <a:r>
              <a:rPr lang="en-US" dirty="0"/>
              <a:t> = </a:t>
            </a:r>
            <a:r>
              <a:rPr lang="en-US" dirty="0" err="1">
                <a:solidFill>
                  <a:srgbClr val="0070C0"/>
                </a:solidFill>
              </a:rPr>
              <a:t>ImageDataGenerator</a:t>
            </a:r>
            <a:r>
              <a:rPr lang="en-US" dirty="0"/>
              <a:t>(</a:t>
            </a:r>
          </a:p>
          <a:p>
            <a:pPr marL="0" indent="0">
              <a:buNone/>
            </a:pPr>
            <a:r>
              <a:rPr lang="en-US" dirty="0"/>
              <a:t>        rescale=</a:t>
            </a:r>
            <a:r>
              <a:rPr lang="en-US" dirty="0">
                <a:solidFill>
                  <a:srgbClr val="0070C0"/>
                </a:solidFill>
              </a:rPr>
              <a:t>1. </a:t>
            </a:r>
            <a:r>
              <a:rPr lang="en-US" dirty="0"/>
              <a:t>/ </a:t>
            </a:r>
            <a:r>
              <a:rPr lang="en-US" dirty="0">
                <a:solidFill>
                  <a:srgbClr val="0070C0"/>
                </a:solidFill>
              </a:rPr>
              <a:t>255</a:t>
            </a:r>
            <a:r>
              <a:rPr lang="en-US" dirty="0"/>
              <a:t>,</a:t>
            </a:r>
          </a:p>
          <a:p>
            <a:pPr marL="0" indent="0">
              <a:buNone/>
            </a:pPr>
            <a:r>
              <a:rPr lang="en-US" dirty="0"/>
              <a:t>        </a:t>
            </a:r>
            <a:r>
              <a:rPr lang="en-US" dirty="0" err="1"/>
              <a:t>shear_range</a:t>
            </a:r>
            <a:r>
              <a:rPr lang="en-US" dirty="0"/>
              <a:t>=</a:t>
            </a:r>
            <a:r>
              <a:rPr lang="en-US" dirty="0">
                <a:solidFill>
                  <a:srgbClr val="0070C0"/>
                </a:solidFill>
              </a:rPr>
              <a:t>0.2</a:t>
            </a:r>
            <a:r>
              <a:rPr lang="en-US" dirty="0"/>
              <a:t>,</a:t>
            </a:r>
          </a:p>
          <a:p>
            <a:pPr marL="0" indent="0">
              <a:buNone/>
            </a:pPr>
            <a:r>
              <a:rPr lang="en-US" dirty="0"/>
              <a:t>        </a:t>
            </a:r>
            <a:r>
              <a:rPr lang="en-US" dirty="0" err="1"/>
              <a:t>zoom_range</a:t>
            </a:r>
            <a:r>
              <a:rPr lang="en-US" dirty="0"/>
              <a:t>=</a:t>
            </a:r>
            <a:r>
              <a:rPr lang="en-US" dirty="0">
                <a:solidFill>
                  <a:srgbClr val="0070C0"/>
                </a:solidFill>
              </a:rPr>
              <a:t>0.2</a:t>
            </a:r>
            <a:r>
              <a:rPr lang="en-US" dirty="0"/>
              <a:t>,</a:t>
            </a:r>
          </a:p>
          <a:p>
            <a:pPr marL="0" indent="0">
              <a:buNone/>
            </a:pPr>
            <a:r>
              <a:rPr lang="en-US" dirty="0"/>
              <a:t>        </a:t>
            </a:r>
            <a:r>
              <a:rPr lang="en-US" dirty="0" err="1"/>
              <a:t>horizontal_flip</a:t>
            </a:r>
            <a:r>
              <a:rPr lang="en-US" dirty="0"/>
              <a:t>=</a:t>
            </a:r>
            <a:r>
              <a:rPr lang="en-US" dirty="0">
                <a:solidFill>
                  <a:srgbClr val="0070C0"/>
                </a:solidFill>
              </a:rPr>
              <a:t>True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   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train_generator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=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train_datagen.flow_from_directory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(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      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train_data_dir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,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      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target_size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=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image_size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,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      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batch_size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=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batch_size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,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      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class_mode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='categorical')</a:t>
            </a:r>
            <a:endParaRPr lang="en-US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26 </a:t>
            </a:r>
            <a:r>
              <a:rPr lang="ru-RU" dirty="0" smtClean="0"/>
              <a:t>мая</a:t>
            </a:r>
            <a:r>
              <a:rPr lang="en-US" dirty="0" smtClean="0"/>
              <a:t> 2018</a:t>
            </a:r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IT Meetup'18, </a:t>
            </a:r>
            <a:r>
              <a:rPr lang="ru-RU" smtClean="0"/>
              <a:t>Волгоград</a:t>
            </a:r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25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73259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Обучение, подготовка данных для передачи в модель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14282" y="1600200"/>
            <a:ext cx="8715436" cy="4637112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ru-RU" dirty="0"/>
              <a:t> </a:t>
            </a:r>
            <a:r>
              <a:rPr lang="ru-RU" dirty="0" smtClean="0"/>
              <a:t>   </a:t>
            </a: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train_data_dir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= 'data/train/'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  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validation_data_dir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= 'data/valid'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  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image_size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= (299, 299)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  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batch_size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= 16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   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  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train_datagen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=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ImageDataGenerator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(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       rescale=1. / 255,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      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shear_range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=0.2,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      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zoom_range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=0.2,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      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horizontal_flip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=True)</a:t>
            </a:r>
          </a:p>
          <a:p>
            <a:pPr marL="0" indent="0">
              <a:buNone/>
            </a:pPr>
            <a:r>
              <a:rPr lang="en-US" dirty="0"/>
              <a:t>    </a:t>
            </a:r>
            <a:r>
              <a:rPr lang="en-US" dirty="0" err="1"/>
              <a:t>train_generator</a:t>
            </a:r>
            <a:r>
              <a:rPr lang="en-US" dirty="0"/>
              <a:t> = </a:t>
            </a:r>
            <a:r>
              <a:rPr lang="en-US" dirty="0" err="1"/>
              <a:t>train_datagen.flow_from_directory</a:t>
            </a:r>
            <a:r>
              <a:rPr lang="en-US" dirty="0"/>
              <a:t>(</a:t>
            </a:r>
          </a:p>
          <a:p>
            <a:pPr marL="0" indent="0">
              <a:buNone/>
            </a:pPr>
            <a:r>
              <a:rPr lang="en-US" dirty="0"/>
              <a:t>        </a:t>
            </a:r>
            <a:r>
              <a:rPr lang="en-US" dirty="0" err="1"/>
              <a:t>train_data_dir</a:t>
            </a:r>
            <a:r>
              <a:rPr lang="en-US" dirty="0"/>
              <a:t>,</a:t>
            </a:r>
          </a:p>
          <a:p>
            <a:pPr marL="0" indent="0">
              <a:buNone/>
            </a:pPr>
            <a:r>
              <a:rPr lang="en-US" dirty="0"/>
              <a:t>        </a:t>
            </a:r>
            <a:r>
              <a:rPr lang="en-US" dirty="0" err="1"/>
              <a:t>target_size</a:t>
            </a:r>
            <a:r>
              <a:rPr lang="en-US" dirty="0"/>
              <a:t>=</a:t>
            </a:r>
            <a:r>
              <a:rPr lang="en-US" dirty="0" err="1"/>
              <a:t>image_size</a:t>
            </a:r>
            <a:r>
              <a:rPr lang="en-US" dirty="0"/>
              <a:t>,</a:t>
            </a:r>
          </a:p>
          <a:p>
            <a:pPr marL="0" indent="0">
              <a:buNone/>
            </a:pPr>
            <a:r>
              <a:rPr lang="en-US" dirty="0"/>
              <a:t>        </a:t>
            </a:r>
            <a:r>
              <a:rPr lang="en-US" dirty="0" err="1"/>
              <a:t>batch_size</a:t>
            </a:r>
            <a:r>
              <a:rPr lang="en-US" dirty="0"/>
              <a:t>=</a:t>
            </a:r>
            <a:r>
              <a:rPr lang="en-US" dirty="0" err="1"/>
              <a:t>batch_size</a:t>
            </a:r>
            <a:r>
              <a:rPr lang="en-US" dirty="0"/>
              <a:t>,</a:t>
            </a:r>
          </a:p>
          <a:p>
            <a:pPr marL="0" indent="0">
              <a:buNone/>
            </a:pPr>
            <a:r>
              <a:rPr lang="en-US" dirty="0"/>
              <a:t>        </a:t>
            </a:r>
            <a:r>
              <a:rPr lang="en-US" dirty="0" err="1"/>
              <a:t>class_mode</a:t>
            </a:r>
            <a:r>
              <a:rPr lang="en-US" dirty="0"/>
              <a:t>=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'categorical'</a:t>
            </a:r>
            <a:r>
              <a:rPr lang="en-US" dirty="0"/>
              <a:t>)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26 </a:t>
            </a:r>
            <a:r>
              <a:rPr lang="ru-RU" dirty="0" smtClean="0"/>
              <a:t>мая</a:t>
            </a:r>
            <a:r>
              <a:rPr lang="en-US" dirty="0" smtClean="0"/>
              <a:t> 2018</a:t>
            </a:r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IT Meetup'18, </a:t>
            </a:r>
            <a:r>
              <a:rPr lang="ru-RU" smtClean="0"/>
              <a:t>Волгоград</a:t>
            </a:r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26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32649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Обучение, подготовка данных для передачи в модель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07504" y="1600201"/>
            <a:ext cx="8946188" cy="432913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ru-RU" dirty="0"/>
              <a:t> </a:t>
            </a:r>
            <a:r>
              <a:rPr lang="ru-RU" dirty="0" smtClean="0"/>
              <a:t>   </a:t>
            </a:r>
            <a:r>
              <a:rPr lang="en-US" dirty="0" err="1" smtClean="0"/>
              <a:t>val_datagen</a:t>
            </a:r>
            <a:r>
              <a:rPr lang="en-US" dirty="0" smtClean="0"/>
              <a:t> </a:t>
            </a:r>
            <a:r>
              <a:rPr lang="en-US" dirty="0"/>
              <a:t>= </a:t>
            </a:r>
            <a:r>
              <a:rPr lang="en-US" dirty="0" err="1">
                <a:solidFill>
                  <a:srgbClr val="0070C0"/>
                </a:solidFill>
              </a:rPr>
              <a:t>ImageDataGenerator</a:t>
            </a:r>
            <a:r>
              <a:rPr lang="en-US" dirty="0"/>
              <a:t>(rescale=</a:t>
            </a:r>
            <a:r>
              <a:rPr lang="en-US" dirty="0">
                <a:solidFill>
                  <a:srgbClr val="0070C0"/>
                </a:solidFill>
              </a:rPr>
              <a:t>1. </a:t>
            </a:r>
            <a:r>
              <a:rPr lang="en-US" dirty="0"/>
              <a:t>/ </a:t>
            </a:r>
            <a:r>
              <a:rPr lang="en-US" dirty="0">
                <a:solidFill>
                  <a:srgbClr val="0070C0"/>
                </a:solidFill>
              </a:rPr>
              <a:t>255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   </a:t>
            </a:r>
            <a:r>
              <a:rPr lang="en-US" dirty="0" err="1"/>
              <a:t>validation_generator</a:t>
            </a:r>
            <a:r>
              <a:rPr lang="en-US" dirty="0"/>
              <a:t> = </a:t>
            </a:r>
            <a:r>
              <a:rPr lang="en-US" dirty="0" smtClean="0"/>
              <a:t>   </a:t>
            </a:r>
          </a:p>
          <a:p>
            <a:pPr marL="0" indent="0">
              <a:buNone/>
            </a:pPr>
            <a:r>
              <a:rPr lang="en-US" dirty="0" smtClean="0"/>
              <a:t>        </a:t>
            </a:r>
            <a:r>
              <a:rPr lang="en-US" dirty="0" err="1" smtClean="0"/>
              <a:t>val_datagen.flow_from_directory</a:t>
            </a:r>
            <a:r>
              <a:rPr lang="en-US" dirty="0"/>
              <a:t>(</a:t>
            </a:r>
          </a:p>
          <a:p>
            <a:pPr marL="0" indent="0">
              <a:buNone/>
            </a:pPr>
            <a:r>
              <a:rPr lang="en-US" dirty="0"/>
              <a:t>        </a:t>
            </a:r>
            <a:r>
              <a:rPr lang="en-US" dirty="0" err="1"/>
              <a:t>validation_data_dir</a:t>
            </a:r>
            <a:r>
              <a:rPr lang="en-US" dirty="0"/>
              <a:t>,</a:t>
            </a:r>
          </a:p>
          <a:p>
            <a:pPr marL="0" indent="0">
              <a:buNone/>
            </a:pPr>
            <a:r>
              <a:rPr lang="en-US" dirty="0"/>
              <a:t>        </a:t>
            </a:r>
            <a:r>
              <a:rPr lang="en-US" dirty="0" err="1"/>
              <a:t>target_size</a:t>
            </a:r>
            <a:r>
              <a:rPr lang="en-US" dirty="0"/>
              <a:t>=</a:t>
            </a:r>
            <a:r>
              <a:rPr lang="en-US" dirty="0" err="1"/>
              <a:t>image_size</a:t>
            </a:r>
            <a:r>
              <a:rPr lang="en-US" dirty="0"/>
              <a:t>,</a:t>
            </a:r>
          </a:p>
          <a:p>
            <a:pPr marL="0" indent="0">
              <a:buNone/>
            </a:pPr>
            <a:r>
              <a:rPr lang="en-US" dirty="0"/>
              <a:t>        </a:t>
            </a:r>
            <a:r>
              <a:rPr lang="en-US" dirty="0" err="1"/>
              <a:t>batch_size</a:t>
            </a:r>
            <a:r>
              <a:rPr lang="en-US" dirty="0"/>
              <a:t>=</a:t>
            </a:r>
            <a:r>
              <a:rPr lang="en-US" dirty="0" err="1"/>
              <a:t>batch_size</a:t>
            </a:r>
            <a:r>
              <a:rPr lang="en-US" dirty="0"/>
              <a:t>,</a:t>
            </a:r>
          </a:p>
          <a:p>
            <a:pPr marL="0" indent="0">
              <a:buNone/>
            </a:pPr>
            <a:r>
              <a:rPr lang="en-US" dirty="0"/>
              <a:t>        </a:t>
            </a:r>
            <a:r>
              <a:rPr lang="en-US" dirty="0" err="1"/>
              <a:t>class_mode</a:t>
            </a:r>
            <a:r>
              <a:rPr lang="en-US" dirty="0"/>
              <a:t>=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'categorical'</a:t>
            </a:r>
            <a:r>
              <a:rPr lang="en-US" dirty="0"/>
              <a:t>)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26 </a:t>
            </a:r>
            <a:r>
              <a:rPr lang="ru-RU" dirty="0" smtClean="0"/>
              <a:t>мая</a:t>
            </a:r>
            <a:r>
              <a:rPr lang="en-US" dirty="0" smtClean="0"/>
              <a:t> 2018</a:t>
            </a:r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IT Meetup'18, </a:t>
            </a:r>
            <a:r>
              <a:rPr lang="ru-RU" smtClean="0"/>
              <a:t>Волгоград</a:t>
            </a:r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27</a:t>
            </a:fld>
            <a:endParaRPr lang="ru-RU" dirty="0"/>
          </a:p>
        </p:txBody>
      </p:sp>
      <p:pic>
        <p:nvPicPr>
          <p:cNvPr id="4098" name="Picture 2" descr="ÐÐ°ÑÑÐ¸Ð½ÐºÐ¸ Ð¿Ð¾ Ð·Ð°Ð¿ÑÐ¾ÑÑ dog read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7272" y="3861048"/>
            <a:ext cx="2987812" cy="2240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9903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Само обучение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79512" y="1600201"/>
            <a:ext cx="8750206" cy="4329130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/>
              <a:t> </a:t>
            </a:r>
            <a:r>
              <a:rPr lang="ru-RU" dirty="0" smtClean="0"/>
              <a:t>   </a:t>
            </a:r>
            <a:r>
              <a:rPr lang="en-US" dirty="0" smtClean="0"/>
              <a:t>model </a:t>
            </a:r>
            <a:r>
              <a:rPr lang="en-US" dirty="0"/>
              <a:t>= </a:t>
            </a:r>
            <a:r>
              <a:rPr lang="en-US" dirty="0" err="1"/>
              <a:t>get_model</a:t>
            </a:r>
            <a:r>
              <a:rPr lang="en-US" dirty="0"/>
              <a:t>(</a:t>
            </a:r>
            <a:r>
              <a:rPr lang="en-US" dirty="0">
                <a:solidFill>
                  <a:srgbClr val="0070C0"/>
                </a:solidFill>
              </a:rPr>
              <a:t>2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    </a:t>
            </a:r>
            <a:r>
              <a:rPr lang="en-US" dirty="0" err="1"/>
              <a:t>count_train_images</a:t>
            </a:r>
            <a:r>
              <a:rPr lang="en-US" dirty="0"/>
              <a:t> = </a:t>
            </a:r>
            <a:r>
              <a:rPr lang="en-US" dirty="0">
                <a:solidFill>
                  <a:srgbClr val="0070C0"/>
                </a:solidFill>
              </a:rPr>
              <a:t>20000</a:t>
            </a:r>
          </a:p>
          <a:p>
            <a:pPr marL="0" indent="0">
              <a:buNone/>
            </a:pPr>
            <a:r>
              <a:rPr lang="en-US" dirty="0"/>
              <a:t>    </a:t>
            </a:r>
            <a:r>
              <a:rPr lang="en-US" dirty="0" err="1"/>
              <a:t>count_val_images</a:t>
            </a:r>
            <a:r>
              <a:rPr lang="en-US" dirty="0"/>
              <a:t> = </a:t>
            </a:r>
            <a:r>
              <a:rPr lang="en-US" dirty="0">
                <a:solidFill>
                  <a:srgbClr val="0070C0"/>
                </a:solidFill>
              </a:rPr>
              <a:t>5000</a:t>
            </a:r>
          </a:p>
          <a:p>
            <a:pPr marL="0" indent="0">
              <a:buNone/>
            </a:pPr>
            <a:r>
              <a:rPr lang="en-US" dirty="0"/>
              <a:t>    </a:t>
            </a:r>
            <a:r>
              <a:rPr lang="en-US" dirty="0" err="1"/>
              <a:t>model.fit_generator</a:t>
            </a:r>
            <a:r>
              <a:rPr lang="en-US" dirty="0"/>
              <a:t>(</a:t>
            </a:r>
          </a:p>
          <a:p>
            <a:pPr marL="0" indent="0">
              <a:buNone/>
            </a:pPr>
            <a:r>
              <a:rPr lang="en-US" dirty="0"/>
              <a:t>            </a:t>
            </a:r>
            <a:r>
              <a:rPr lang="en-US" dirty="0" err="1"/>
              <a:t>train_generator</a:t>
            </a:r>
            <a:r>
              <a:rPr lang="en-US" dirty="0"/>
              <a:t>,</a:t>
            </a:r>
          </a:p>
          <a:p>
            <a:pPr marL="0" indent="0">
              <a:buNone/>
            </a:pPr>
            <a:r>
              <a:rPr lang="en-US" dirty="0"/>
              <a:t>           </a:t>
            </a:r>
            <a:r>
              <a:rPr lang="en-US" dirty="0" smtClean="0"/>
              <a:t> </a:t>
            </a:r>
            <a:r>
              <a:rPr lang="en-US" dirty="0" err="1" smtClean="0"/>
              <a:t>steps_per_epoch</a:t>
            </a:r>
            <a:r>
              <a:rPr lang="en-US" dirty="0" smtClean="0"/>
              <a:t>=</a:t>
            </a:r>
            <a:r>
              <a:rPr lang="en-US" dirty="0" err="1" smtClean="0"/>
              <a:t>count_train_images</a:t>
            </a:r>
            <a:r>
              <a:rPr lang="en-US" dirty="0"/>
              <a:t>//</a:t>
            </a:r>
            <a:r>
              <a:rPr lang="en-US" dirty="0" err="1"/>
              <a:t>batch_size</a:t>
            </a:r>
            <a:r>
              <a:rPr lang="en-US" dirty="0"/>
              <a:t>,</a:t>
            </a:r>
          </a:p>
          <a:p>
            <a:pPr marL="0" indent="0">
              <a:buNone/>
            </a:pPr>
            <a:r>
              <a:rPr lang="en-US" dirty="0"/>
              <a:t>            epochs=</a:t>
            </a:r>
            <a:r>
              <a:rPr lang="en-US" dirty="0">
                <a:solidFill>
                  <a:srgbClr val="0070C0"/>
                </a:solidFill>
              </a:rPr>
              <a:t>20</a:t>
            </a:r>
            <a:r>
              <a:rPr lang="en-US" dirty="0"/>
              <a:t>,</a:t>
            </a:r>
          </a:p>
          <a:p>
            <a:pPr marL="0" indent="0">
              <a:buNone/>
            </a:pPr>
            <a:r>
              <a:rPr lang="en-US" dirty="0"/>
              <a:t>            </a:t>
            </a:r>
            <a:r>
              <a:rPr lang="en-US" dirty="0" err="1"/>
              <a:t>validation_data</a:t>
            </a:r>
            <a:r>
              <a:rPr lang="en-US" dirty="0"/>
              <a:t>=</a:t>
            </a:r>
            <a:r>
              <a:rPr lang="en-US" dirty="0" err="1"/>
              <a:t>validation_generator</a:t>
            </a:r>
            <a:r>
              <a:rPr lang="en-US" dirty="0"/>
              <a:t>,</a:t>
            </a:r>
          </a:p>
          <a:p>
            <a:pPr marL="0" indent="0">
              <a:buNone/>
            </a:pPr>
            <a:r>
              <a:rPr lang="en-US" dirty="0"/>
              <a:t>            </a:t>
            </a:r>
            <a:r>
              <a:rPr lang="en-US" dirty="0" err="1"/>
              <a:t>validation_steps</a:t>
            </a:r>
            <a:r>
              <a:rPr lang="en-US" dirty="0"/>
              <a:t>=</a:t>
            </a:r>
            <a:r>
              <a:rPr lang="en-US" dirty="0" err="1"/>
              <a:t>count_val_images</a:t>
            </a:r>
            <a:r>
              <a:rPr lang="en-US" dirty="0"/>
              <a:t>//</a:t>
            </a:r>
            <a:r>
              <a:rPr lang="en-US" dirty="0" err="1"/>
              <a:t>batch_size</a:t>
            </a:r>
            <a:r>
              <a:rPr lang="en-US" dirty="0"/>
              <a:t>)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26 </a:t>
            </a:r>
            <a:r>
              <a:rPr lang="ru-RU" dirty="0" smtClean="0"/>
              <a:t>мая</a:t>
            </a:r>
            <a:r>
              <a:rPr lang="en-US" dirty="0" smtClean="0"/>
              <a:t> 2018</a:t>
            </a:r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IT Meetup'18, </a:t>
            </a:r>
            <a:r>
              <a:rPr lang="ru-RU" smtClean="0"/>
              <a:t>Волгоград</a:t>
            </a:r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28</a:t>
            </a:fld>
            <a:endParaRPr lang="ru-RU" dirty="0"/>
          </a:p>
        </p:txBody>
      </p:sp>
      <p:pic>
        <p:nvPicPr>
          <p:cNvPr id="3074" name="Picture 2" descr="ÐÐ°ÑÑÐ¸Ð½ÐºÐ¸ Ð¿Ð¾ Ð·Ð°Ð¿ÑÐ¾ÑÑ dog train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4013" y="1378275"/>
            <a:ext cx="1994399" cy="2433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5741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Сохранение и загрузка модели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model.save_weights</a:t>
            </a:r>
            <a:r>
              <a:rPr lang="en-US" dirty="0"/>
              <a:t>(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'my_model_weights.h5'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….</a:t>
            </a:r>
          </a:p>
          <a:p>
            <a:pPr marL="0" indent="0">
              <a:buNone/>
            </a:pPr>
            <a:r>
              <a:rPr lang="en-US" dirty="0" err="1"/>
              <a:t>model.load_weights</a:t>
            </a:r>
            <a:r>
              <a:rPr lang="en-US" dirty="0"/>
              <a:t>(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'my_model_weights.h5'</a:t>
            </a:r>
            <a:r>
              <a:rPr lang="en-US" dirty="0"/>
              <a:t>)</a:t>
            </a:r>
          </a:p>
          <a:p>
            <a:endParaRPr lang="en-US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26 </a:t>
            </a:r>
            <a:r>
              <a:rPr lang="ru-RU" dirty="0" smtClean="0"/>
              <a:t>мая</a:t>
            </a:r>
            <a:r>
              <a:rPr lang="en-US" dirty="0" smtClean="0"/>
              <a:t> 2018</a:t>
            </a:r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IT Meetup'18, </a:t>
            </a:r>
            <a:r>
              <a:rPr lang="ru-RU" smtClean="0"/>
              <a:t>Волгоград</a:t>
            </a:r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29</a:t>
            </a:fld>
            <a:endParaRPr lang="ru-RU" dirty="0"/>
          </a:p>
        </p:txBody>
      </p:sp>
      <p:pic>
        <p:nvPicPr>
          <p:cNvPr id="2050" name="Picture 2" descr="ÐÐ°ÑÑÐ¸Ð½ÐºÐ¸ Ð¿Ð¾ Ð·Ð°Ð¿ÑÐ¾ÑÑ cat in box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3356992"/>
            <a:ext cx="4608512" cy="2986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355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http://vesety.com/wp-content/uploads/2015/03/header_img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9" y="3428183"/>
            <a:ext cx="2969524" cy="2227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Введение, машинное обучение</a:t>
            </a:r>
            <a:endParaRPr lang="en-US"/>
          </a:p>
        </p:txBody>
      </p:sp>
      <p:pic>
        <p:nvPicPr>
          <p:cNvPr id="7" name="Объект 6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890516" y="1700808"/>
            <a:ext cx="4151736" cy="1042506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26</a:t>
            </a:r>
            <a:r>
              <a:rPr lang="en-US" smtClean="0"/>
              <a:t> </a:t>
            </a:r>
            <a:r>
              <a:rPr lang="ru-RU" smtClean="0"/>
              <a:t>мая </a:t>
            </a:r>
            <a:r>
              <a:rPr lang="en-US" smtClean="0"/>
              <a:t>2018</a:t>
            </a:r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IT Meetup'18, </a:t>
            </a:r>
            <a:r>
              <a:rPr lang="ru-RU" smtClean="0"/>
              <a:t>Волгоград</a:t>
            </a:r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3</a:t>
            </a:fld>
            <a:endParaRPr lang="ru-RU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192610" y="2996952"/>
            <a:ext cx="7128792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/>
              <a:t>Машинное обучение </a:t>
            </a:r>
            <a:r>
              <a:rPr lang="ru-RU" dirty="0"/>
              <a:t>– это поиск модели (зависимости выходных переменных от входных) на основе известных наблюдений, называемых обучающей </a:t>
            </a:r>
            <a:r>
              <a:rPr lang="ru-RU" dirty="0" smtClean="0"/>
              <a:t>выборкой.</a:t>
            </a:r>
          </a:p>
          <a:p>
            <a:endParaRPr lang="ru-RU" dirty="0"/>
          </a:p>
          <a:p>
            <a:r>
              <a:rPr lang="ru-RU" dirty="0" smtClean="0"/>
              <a:t>Задача </a:t>
            </a:r>
            <a:r>
              <a:rPr lang="ru-RU" b="1" dirty="0" smtClean="0"/>
              <a:t>классификации</a:t>
            </a:r>
            <a:r>
              <a:rPr lang="ru-RU" dirty="0" smtClean="0"/>
              <a:t> — соотнесение наблюдений с заранее известным набором классов.</a:t>
            </a:r>
          </a:p>
          <a:p>
            <a:endParaRPr lang="ru-RU" dirty="0"/>
          </a:p>
          <a:p>
            <a:r>
              <a:rPr lang="ru-RU" dirty="0" smtClean="0"/>
              <a:t>Сущность, решающая задачу классификации, называется </a:t>
            </a:r>
            <a:r>
              <a:rPr lang="ru-RU" b="1" dirty="0" smtClean="0"/>
              <a:t>классификатор</a:t>
            </a:r>
            <a:r>
              <a:rPr lang="ru-RU" b="1" dirty="0"/>
              <a:t>.</a:t>
            </a:r>
            <a:endParaRPr lang="ru-RU" b="1" dirty="0"/>
          </a:p>
        </p:txBody>
      </p:sp>
    </p:spTree>
    <p:extLst>
      <p:ext uri="{BB962C8B-B14F-4D97-AF65-F5344CB8AC3E}">
        <p14:creationId xmlns:p14="http://schemas.microsoft.com/office/powerpoint/2010/main" val="350814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Предсказание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8328" y="1600201"/>
            <a:ext cx="8797381" cy="4308546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err="1">
                <a:solidFill>
                  <a:srgbClr val="0070C0"/>
                </a:solidFill>
              </a:rPr>
              <a:t>def</a:t>
            </a:r>
            <a:r>
              <a:rPr lang="en-US" dirty="0"/>
              <a:t> inference(</a:t>
            </a:r>
            <a:r>
              <a:rPr lang="en-US" dirty="0" err="1"/>
              <a:t>file_name</a:t>
            </a:r>
            <a:r>
              <a:rPr lang="en-US" dirty="0"/>
              <a:t>):</a:t>
            </a:r>
          </a:p>
          <a:p>
            <a:pPr marL="0" indent="0">
              <a:buNone/>
            </a:pPr>
            <a:r>
              <a:rPr lang="en-US" dirty="0"/>
              <a:t>        model = </a:t>
            </a:r>
            <a:r>
              <a:rPr lang="en-US" dirty="0" err="1"/>
              <a:t>get_model</a:t>
            </a:r>
            <a:r>
              <a:rPr lang="en-US" dirty="0"/>
              <a:t>(2)</a:t>
            </a:r>
          </a:p>
          <a:p>
            <a:pPr marL="0" indent="0">
              <a:buNone/>
            </a:pPr>
            <a:r>
              <a:rPr lang="en-US" dirty="0"/>
              <a:t>        </a:t>
            </a:r>
            <a:r>
              <a:rPr lang="en-US" dirty="0" err="1"/>
              <a:t>model.load_weights</a:t>
            </a:r>
            <a:r>
              <a:rPr lang="en-US" dirty="0"/>
              <a:t>(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'my_model_weights.h5'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        </a:t>
            </a:r>
            <a:r>
              <a:rPr lang="en-US" dirty="0" err="1"/>
              <a:t>img</a:t>
            </a:r>
            <a:r>
              <a:rPr lang="en-US" dirty="0"/>
              <a:t> = </a:t>
            </a:r>
            <a:r>
              <a:rPr lang="en-US" dirty="0" err="1"/>
              <a:t>np.array</a:t>
            </a:r>
            <a:r>
              <a:rPr lang="en-US" dirty="0"/>
              <a:t>(</a:t>
            </a:r>
            <a:r>
              <a:rPr lang="en-US" dirty="0" err="1"/>
              <a:t>image.load_img</a:t>
            </a:r>
            <a:r>
              <a:rPr lang="en-US" dirty="0"/>
              <a:t>(</a:t>
            </a:r>
            <a:r>
              <a:rPr lang="en-US" dirty="0" err="1"/>
              <a:t>file_name</a:t>
            </a:r>
            <a:r>
              <a:rPr lang="en-US" dirty="0"/>
              <a:t>, </a:t>
            </a:r>
            <a:endParaRPr lang="en-US" dirty="0" smtClean="0"/>
          </a:p>
          <a:p>
            <a:pPr marL="0" indent="0">
              <a:buNone/>
            </a:pPr>
            <a:r>
              <a:rPr lang="en-US" dirty="0" err="1" smtClean="0"/>
              <a:t>target_size</a:t>
            </a:r>
            <a:r>
              <a:rPr lang="en-US" dirty="0"/>
              <a:t>=(</a:t>
            </a:r>
            <a:r>
              <a:rPr lang="en-US" dirty="0" smtClean="0">
                <a:solidFill>
                  <a:srgbClr val="0070C0"/>
                </a:solidFill>
              </a:rPr>
              <a:t>299</a:t>
            </a:r>
            <a:r>
              <a:rPr lang="en-US" dirty="0" smtClean="0"/>
              <a:t>,</a:t>
            </a:r>
            <a:r>
              <a:rPr lang="en-US" dirty="0" smtClean="0">
                <a:solidFill>
                  <a:srgbClr val="0070C0"/>
                </a:solidFill>
              </a:rPr>
              <a:t>299</a:t>
            </a:r>
            <a:r>
              <a:rPr lang="en-US" dirty="0" smtClean="0"/>
              <a:t>)))</a:t>
            </a:r>
            <a:r>
              <a:rPr lang="ru-RU" dirty="0" smtClean="0"/>
              <a:t>/</a:t>
            </a:r>
            <a:r>
              <a:rPr lang="ru-RU" dirty="0" smtClean="0">
                <a:solidFill>
                  <a:srgbClr val="0070C0"/>
                </a:solidFill>
              </a:rPr>
              <a:t>255</a:t>
            </a:r>
            <a:endParaRPr lang="en-US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dirty="0"/>
              <a:t>        </a:t>
            </a:r>
            <a:r>
              <a:rPr lang="en-US" dirty="0" err="1"/>
              <a:t>img</a:t>
            </a:r>
            <a:r>
              <a:rPr lang="en-US" dirty="0"/>
              <a:t> = </a:t>
            </a:r>
            <a:r>
              <a:rPr lang="en-US" dirty="0" err="1"/>
              <a:t>np.expand_dims</a:t>
            </a:r>
            <a:r>
              <a:rPr lang="en-US" dirty="0"/>
              <a:t>(</a:t>
            </a:r>
            <a:r>
              <a:rPr lang="en-US" dirty="0" err="1"/>
              <a:t>img</a:t>
            </a:r>
            <a:r>
              <a:rPr lang="en-US" dirty="0"/>
              <a:t>, axis=0)</a:t>
            </a:r>
          </a:p>
          <a:p>
            <a:pPr marL="0" indent="0">
              <a:buNone/>
            </a:pPr>
            <a:r>
              <a:rPr lang="en-US" dirty="0"/>
              <a:t>        result = </a:t>
            </a:r>
            <a:r>
              <a:rPr lang="en-US" dirty="0" err="1"/>
              <a:t>model.predict</a:t>
            </a:r>
            <a:r>
              <a:rPr lang="en-US" dirty="0"/>
              <a:t>(</a:t>
            </a:r>
            <a:r>
              <a:rPr lang="en-US" dirty="0" err="1"/>
              <a:t>img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        return result[0]</a:t>
            </a:r>
          </a:p>
          <a:p>
            <a:endParaRPr lang="en-US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26 </a:t>
            </a:r>
            <a:r>
              <a:rPr lang="ru-RU" dirty="0" smtClean="0"/>
              <a:t>мая</a:t>
            </a:r>
            <a:r>
              <a:rPr lang="en-US" dirty="0" smtClean="0"/>
              <a:t> 2018</a:t>
            </a:r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IT Meetup'18, </a:t>
            </a:r>
            <a:r>
              <a:rPr lang="ru-RU" smtClean="0"/>
              <a:t>Волгоград</a:t>
            </a:r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30</a:t>
            </a:fld>
            <a:endParaRPr lang="ru-RU" dirty="0"/>
          </a:p>
        </p:txBody>
      </p:sp>
      <p:pic>
        <p:nvPicPr>
          <p:cNvPr id="1026" name="Picture 2" descr="ÐÐ°ÑÑÐ¸Ð½ÐºÐ¸ Ð¿Ð¾ Ð·Ð°Ð¿ÑÐ¾ÑÑ prediction cat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3659" y="3608028"/>
            <a:ext cx="2730341" cy="2615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3006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Как выглядит процесс обучения</a:t>
            </a:r>
            <a:endParaRPr lang="en-US" dirty="0"/>
          </a:p>
        </p:txBody>
      </p:sp>
      <p:pic>
        <p:nvPicPr>
          <p:cNvPr id="7" name="Объект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367" y="2420888"/>
            <a:ext cx="9026325" cy="1940400"/>
          </a:xfrm>
          <a:prstGeom prst="rect">
            <a:avLst/>
          </a:prstGeom>
        </p:spPr>
      </p:pic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26 </a:t>
            </a:r>
            <a:r>
              <a:rPr lang="ru-RU" dirty="0" smtClean="0"/>
              <a:t>мая</a:t>
            </a:r>
            <a:r>
              <a:rPr lang="en-US" dirty="0" smtClean="0"/>
              <a:t> 2018</a:t>
            </a:r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IT Meetup'18, </a:t>
            </a:r>
            <a:r>
              <a:rPr lang="ru-RU" smtClean="0"/>
              <a:t>Волгоград</a:t>
            </a:r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31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72312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Результаты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ru-RU" dirty="0" smtClean="0"/>
              <a:t>Для обучения использовалась база 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Dogs vs. Cats</a:t>
            </a:r>
            <a:r>
              <a:rPr lang="en-US" dirty="0" smtClean="0"/>
              <a:t> </a:t>
            </a:r>
            <a:r>
              <a:rPr lang="ru-RU" dirty="0" smtClean="0"/>
              <a:t>с соревнования </a:t>
            </a:r>
            <a:r>
              <a:rPr lang="en-US" dirty="0" err="1" smtClean="0"/>
              <a:t>kaggle</a:t>
            </a:r>
            <a:r>
              <a:rPr lang="en-US" dirty="0"/>
              <a:t> </a:t>
            </a: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www.kaggle.com/c/dogs-vs-cats</a:t>
            </a:r>
            <a:r>
              <a:rPr lang="en-US" dirty="0" smtClean="0"/>
              <a:t> 	</a:t>
            </a:r>
          </a:p>
          <a:p>
            <a:r>
              <a:rPr lang="ru-RU" dirty="0" smtClean="0"/>
              <a:t>Полученная точность  </a:t>
            </a:r>
            <a:r>
              <a:rPr lang="en-US" dirty="0" smtClean="0"/>
              <a:t>~ 98% (</a:t>
            </a:r>
            <a:r>
              <a:rPr lang="ru-RU" dirty="0" smtClean="0"/>
              <a:t>соревнование проходило 4 года назад, на первом месте результат </a:t>
            </a:r>
            <a:r>
              <a:rPr lang="en-US" dirty="0" smtClean="0"/>
              <a:t>98</a:t>
            </a:r>
            <a:r>
              <a:rPr lang="ru-RU" dirty="0" smtClean="0"/>
              <a:t>.</a:t>
            </a:r>
            <a:r>
              <a:rPr lang="en-US" dirty="0" smtClean="0"/>
              <a:t>9</a:t>
            </a:r>
            <a:r>
              <a:rPr lang="ru-RU" dirty="0" smtClean="0"/>
              <a:t>%)</a:t>
            </a:r>
          </a:p>
          <a:p>
            <a:r>
              <a:rPr lang="en-US" dirty="0" smtClean="0"/>
              <a:t>Transfer learning –</a:t>
            </a:r>
            <a:r>
              <a:rPr lang="ru-RU" dirty="0" smtClean="0"/>
              <a:t> легкий и простой метод для быстрого создания своих классификаторов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26</a:t>
            </a:r>
            <a:r>
              <a:rPr lang="en-US" smtClean="0"/>
              <a:t> </a:t>
            </a:r>
            <a:r>
              <a:rPr lang="ru-RU" smtClean="0"/>
              <a:t>мая </a:t>
            </a:r>
            <a:r>
              <a:rPr lang="en-US" smtClean="0"/>
              <a:t>2018</a:t>
            </a:r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IT Meetup'18, </a:t>
            </a:r>
            <a:r>
              <a:rPr lang="ru-RU" smtClean="0"/>
              <a:t>Волгоград</a:t>
            </a:r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32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36638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Примеры работы</a:t>
            </a:r>
            <a:endParaRPr lang="en-US" dirty="0"/>
          </a:p>
        </p:txBody>
      </p:sp>
      <p:pic>
        <p:nvPicPr>
          <p:cNvPr id="7" name="Объект 6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51520" y="1844824"/>
            <a:ext cx="2796642" cy="2049487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26</a:t>
            </a:r>
            <a:r>
              <a:rPr lang="en-US" smtClean="0"/>
              <a:t> </a:t>
            </a:r>
            <a:r>
              <a:rPr lang="ru-RU" smtClean="0"/>
              <a:t>мая </a:t>
            </a:r>
            <a:r>
              <a:rPr lang="en-US" smtClean="0"/>
              <a:t>2018</a:t>
            </a:r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IT Meetup'18, </a:t>
            </a:r>
            <a:r>
              <a:rPr lang="ru-RU" smtClean="0"/>
              <a:t>Волгоград</a:t>
            </a:r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33</a:t>
            </a:fld>
            <a:endParaRPr lang="ru-RU" dirty="0"/>
          </a:p>
        </p:txBody>
      </p:sp>
      <p:sp>
        <p:nvSpPr>
          <p:cNvPr id="8" name="TextBox 7"/>
          <p:cNvSpPr txBox="1"/>
          <p:nvPr/>
        </p:nvSpPr>
        <p:spPr>
          <a:xfrm>
            <a:off x="827584" y="1352492"/>
            <a:ext cx="17302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 smtClean="0"/>
              <a:t>99.9 % кот</a:t>
            </a:r>
            <a:endParaRPr lang="en-US" sz="2800" dirty="0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9872" y="1875712"/>
            <a:ext cx="1872208" cy="197980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216305" y="1352492"/>
            <a:ext cx="22793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 smtClean="0"/>
              <a:t>92.7 % собака</a:t>
            </a:r>
            <a:endParaRPr lang="en-US" sz="2800" dirty="0"/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4086" y="1872612"/>
            <a:ext cx="1310260" cy="198062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796136" y="1321604"/>
            <a:ext cx="22809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 smtClean="0"/>
              <a:t>99.5 % собака</a:t>
            </a:r>
            <a:endParaRPr lang="en-US" sz="2800" dirty="0"/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1560" y="4485251"/>
            <a:ext cx="1438570" cy="1811714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39552" y="3962031"/>
            <a:ext cx="17302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 smtClean="0"/>
              <a:t>99.8 % кот</a:t>
            </a:r>
            <a:endParaRPr lang="en-US" sz="2800" dirty="0"/>
          </a:p>
        </p:txBody>
      </p:sp>
      <p:pic>
        <p:nvPicPr>
          <p:cNvPr id="15" name="Рисунок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27948" y="4556857"/>
            <a:ext cx="1864132" cy="1757228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490835" y="3985469"/>
            <a:ext cx="173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 smtClean="0"/>
              <a:t>99.9 % кот</a:t>
            </a:r>
            <a:endParaRPr lang="en-US" sz="2800" dirty="0"/>
          </a:p>
        </p:txBody>
      </p:sp>
      <p:pic>
        <p:nvPicPr>
          <p:cNvPr id="8194" name="Picture 2" descr="ÐÐ°ÑÑÐ¸Ð½ÐºÐ¸ Ð¿Ð¾ Ð·Ð°Ð¿ÑÐ¾ÑÑ doge source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0201" y="4556857"/>
            <a:ext cx="2349115" cy="1761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5955087" y="4033637"/>
            <a:ext cx="22793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87</a:t>
            </a:r>
            <a:r>
              <a:rPr lang="ru-RU" sz="2800" dirty="0" smtClean="0"/>
              <a:t>.</a:t>
            </a:r>
            <a:r>
              <a:rPr lang="en-US" sz="2800" dirty="0" smtClean="0"/>
              <a:t>0</a:t>
            </a:r>
            <a:r>
              <a:rPr lang="ru-RU" sz="2800" dirty="0" smtClean="0"/>
              <a:t> % собака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051476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Где попробовать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ru-RU" dirty="0" smtClean="0"/>
              <a:t>Бот в телеграмме, который на загруженную картинку выдает кошка или собака:</a:t>
            </a:r>
            <a:r>
              <a:rPr lang="en-US" dirty="0" smtClean="0"/>
              <a:t> @</a:t>
            </a:r>
            <a:r>
              <a:rPr lang="en-US" dirty="0" err="1" smtClean="0"/>
              <a:t>cats_vs_dogs_bot</a:t>
            </a:r>
            <a:endParaRPr lang="ru-RU" dirty="0" smtClean="0"/>
          </a:p>
          <a:p>
            <a:r>
              <a:rPr lang="ru-RU" dirty="0" smtClean="0"/>
              <a:t>Бот в телеграмме, выдает жанр загруженной картинки (пейзаж, портрет и </a:t>
            </a:r>
            <a:r>
              <a:rPr lang="ru-RU" dirty="0" err="1" smtClean="0"/>
              <a:t>тд</a:t>
            </a:r>
            <a:r>
              <a:rPr lang="ru-RU" dirty="0" smtClean="0"/>
              <a:t>)</a:t>
            </a:r>
            <a:r>
              <a:rPr lang="en-US" dirty="0" smtClean="0"/>
              <a:t>: </a:t>
            </a:r>
            <a:r>
              <a:rPr lang="en-US" sz="3600" dirty="0"/>
              <a:t>@</a:t>
            </a:r>
            <a:r>
              <a:rPr lang="en-US" sz="3600" dirty="0" err="1" smtClean="0"/>
              <a:t>image_maker_bot</a:t>
            </a:r>
            <a:r>
              <a:rPr lang="en-US" sz="3600" dirty="0" smtClean="0"/>
              <a:t> </a:t>
            </a:r>
            <a:endParaRPr lang="ru-RU" dirty="0" smtClean="0"/>
          </a:p>
          <a:p>
            <a:r>
              <a:rPr lang="ru-RU" dirty="0" smtClean="0"/>
              <a:t>Исходный код примера из презентации:</a:t>
            </a:r>
          </a:p>
          <a:p>
            <a:pPr marL="0" indent="0">
              <a:buNone/>
            </a:pPr>
            <a:r>
              <a:rPr lang="en-US" dirty="0"/>
              <a:t>https://gist.github.com/Kwentar/47c853a0db9f98805110a04b6aaa4460</a:t>
            </a:r>
            <a:endParaRPr lang="ru-RU" dirty="0" smtClean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26</a:t>
            </a:r>
            <a:r>
              <a:rPr lang="en-US" smtClean="0"/>
              <a:t> </a:t>
            </a:r>
            <a:r>
              <a:rPr lang="ru-RU" smtClean="0"/>
              <a:t>мая </a:t>
            </a:r>
            <a:r>
              <a:rPr lang="en-US" smtClean="0"/>
              <a:t>2018</a:t>
            </a:r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IT Meetup'18, </a:t>
            </a:r>
            <a:r>
              <a:rPr lang="ru-RU" smtClean="0"/>
              <a:t>Волгоград</a:t>
            </a:r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34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67219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Полезные ссылки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26</a:t>
            </a:r>
            <a:r>
              <a:rPr lang="en-US" smtClean="0"/>
              <a:t> </a:t>
            </a:r>
            <a:r>
              <a:rPr lang="ru-RU" smtClean="0"/>
              <a:t>мая </a:t>
            </a:r>
            <a:r>
              <a:rPr lang="en-US" smtClean="0"/>
              <a:t>2018</a:t>
            </a:r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IT Meetup'18, </a:t>
            </a:r>
            <a:r>
              <a:rPr lang="ru-RU" smtClean="0"/>
              <a:t>Волгоград</a:t>
            </a:r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35</a:t>
            </a:fld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ru-RU" dirty="0" smtClean="0"/>
              <a:t>Похожий </a:t>
            </a:r>
            <a:r>
              <a:rPr lang="ru-RU" dirty="0" err="1" smtClean="0"/>
              <a:t>туториал</a:t>
            </a:r>
            <a:r>
              <a:rPr lang="ru-RU" dirty="0" smtClean="0"/>
              <a:t> от </a:t>
            </a:r>
            <a:r>
              <a:rPr lang="en-US" dirty="0" err="1" smtClean="0"/>
              <a:t>keras</a:t>
            </a:r>
            <a:r>
              <a:rPr lang="en-US" dirty="0"/>
              <a:t>: </a:t>
            </a: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blog.keras.io/building-powerful-image-classification-models-using-very-little-data.html</a:t>
            </a:r>
            <a:endParaRPr lang="en-US" dirty="0" smtClean="0"/>
          </a:p>
          <a:p>
            <a:r>
              <a:rPr lang="ru-RU" dirty="0" smtClean="0"/>
              <a:t>Обученную модель можно запустить на мобильном устройстве с помощью </a:t>
            </a:r>
            <a:r>
              <a:rPr lang="en-US" dirty="0" err="1" smtClean="0"/>
              <a:t>TensorFlow</a:t>
            </a:r>
            <a:r>
              <a:rPr lang="en-US" dirty="0" smtClean="0"/>
              <a:t> Lite </a:t>
            </a:r>
            <a:r>
              <a:rPr lang="en-US" dirty="0" smtClean="0">
                <a:hlinkClick r:id="rId4"/>
              </a:rPr>
              <a:t>https</a:t>
            </a:r>
            <a:r>
              <a:rPr lang="en-US" dirty="0">
                <a:hlinkClick r:id="rId4"/>
              </a:rPr>
              <a:t>://www.tensorflow.org/mobile/tflite</a:t>
            </a:r>
            <a:r>
              <a:rPr lang="en-US" dirty="0" smtClean="0">
                <a:hlinkClick r:id="rId4"/>
              </a:rPr>
              <a:t>/</a:t>
            </a:r>
            <a:r>
              <a:rPr lang="ru-RU" dirty="0" smtClean="0"/>
              <a:t> </a:t>
            </a:r>
            <a:endParaRPr lang="en-US" dirty="0" smtClean="0"/>
          </a:p>
          <a:p>
            <a:r>
              <a:rPr lang="ru-RU" dirty="0" smtClean="0"/>
              <a:t>Учебные курсы по основам </a:t>
            </a:r>
            <a:r>
              <a:rPr lang="en-US" dirty="0"/>
              <a:t>ML: </a:t>
            </a:r>
            <a:r>
              <a:rPr lang="en-US" dirty="0">
                <a:hlinkClick r:id="rId5"/>
              </a:rPr>
              <a:t>https://</a:t>
            </a:r>
            <a:r>
              <a:rPr lang="en-US" dirty="0" smtClean="0">
                <a:hlinkClick r:id="rId5"/>
              </a:rPr>
              <a:t>classroom.udacity.com/courses/ud730</a:t>
            </a:r>
            <a:r>
              <a:rPr lang="en-US" dirty="0" smtClean="0"/>
              <a:t> </a:t>
            </a:r>
            <a:r>
              <a:rPr lang="ru-RU" dirty="0" smtClean="0"/>
              <a:t>и </a:t>
            </a:r>
            <a:r>
              <a:rPr lang="en-US" dirty="0">
                <a:hlinkClick r:id="rId6"/>
              </a:rPr>
              <a:t>https://www.udemy.com/zero-to-deep-learning</a:t>
            </a:r>
            <a:r>
              <a:rPr lang="en-US" dirty="0" smtClean="0">
                <a:hlinkClick r:id="rId6"/>
              </a:rPr>
              <a:t>/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011767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Вопросы?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26</a:t>
            </a:r>
            <a:r>
              <a:rPr lang="en-US" smtClean="0"/>
              <a:t> </a:t>
            </a:r>
            <a:r>
              <a:rPr lang="ru-RU" smtClean="0"/>
              <a:t>мая </a:t>
            </a:r>
            <a:r>
              <a:rPr lang="en-US" smtClean="0"/>
              <a:t>2018</a:t>
            </a:r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IT Meetup'18, </a:t>
            </a:r>
            <a:r>
              <a:rPr lang="ru-RU" smtClean="0"/>
              <a:t>Волгоград</a:t>
            </a:r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36</a:t>
            </a:fld>
            <a:endParaRPr lang="ru-RU" dirty="0"/>
          </a:p>
        </p:txBody>
      </p:sp>
      <p:pic>
        <p:nvPicPr>
          <p:cNvPr id="9218" name="Picture 2" descr="ÐÐ°ÑÑÐ¸Ð½ÐºÐ¸ Ð¿Ð¾ Ð·Ð°Ð¿ÑÐ¾ÑÑ ÐºÐ¾Ñ Ð²Ð¾Ð¿ÑÐ¾ÑÑ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1412776"/>
            <a:ext cx="4680520" cy="4402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5614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26 мая </a:t>
            </a:r>
            <a:r>
              <a:rPr lang="en-US" smtClean="0"/>
              <a:t>2018</a:t>
            </a:r>
            <a:endParaRPr lang="ru-RU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IT Meetup'18, </a:t>
            </a:r>
            <a:r>
              <a:rPr lang="ru-RU" smtClean="0"/>
              <a:t>Волгоград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37</a:t>
            </a:fld>
            <a:endParaRPr lang="ru-RU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478" y="1777661"/>
            <a:ext cx="7950238" cy="266429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6368" y="4005064"/>
            <a:ext cx="4676972" cy="623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00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/>
              <a:t>Введение, наша задача – кошка или собака?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26</a:t>
            </a:r>
            <a:r>
              <a:rPr lang="en-US" smtClean="0"/>
              <a:t> </a:t>
            </a:r>
            <a:r>
              <a:rPr lang="ru-RU" smtClean="0"/>
              <a:t>мая </a:t>
            </a:r>
            <a:r>
              <a:rPr lang="en-US" smtClean="0"/>
              <a:t>2018</a:t>
            </a:r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IT Meetup'18, </a:t>
            </a:r>
            <a:r>
              <a:rPr lang="ru-RU" smtClean="0"/>
              <a:t>Волгоград</a:t>
            </a:r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4</a:t>
            </a:fld>
            <a:endParaRPr lang="ru-RU" dirty="0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8252" y="1412776"/>
            <a:ext cx="5631532" cy="3655954"/>
          </a:xfrm>
          <a:prstGeom prst="rect">
            <a:avLst/>
          </a:prstGeom>
        </p:spPr>
      </p:pic>
      <p:pic>
        <p:nvPicPr>
          <p:cNvPr id="10" name="Picture 6" descr="ÐÐ°ÑÑÐ¸Ð½ÐºÐ¸ Ð¿Ð¾ Ð·Ð°Ð¿ÑÐ¾ÑÑ cat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1760" y="5481128"/>
            <a:ext cx="1148147" cy="799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ÐÐ°ÑÑÐ¸Ð½ÐºÐ¸ Ð¿Ð¾ Ð·Ð°Ð¿ÑÐ¾ÑÑ cat"/>
          <p:cNvPicPr>
            <a:picLocks noGrp="1" noChangeAspect="1" noChangeArrowheads="1"/>
          </p:cNvPicPr>
          <p:nvPr>
            <p:ph idx="1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1760" y="4748098"/>
            <a:ext cx="1148148" cy="765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 descr="ÐÐ°ÑÑÐ¸Ð½ÐºÐ¸ Ð¿Ð¾ Ð·Ð°Ð¿ÑÐ¾ÑÑ cat fun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9908" y="4748098"/>
            <a:ext cx="1023552" cy="765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0" descr="ÐÐ°ÑÑÐ¸Ð½ÐºÐ¸ Ð¿Ð¾ Ð·Ð°Ð¿ÑÐ¾ÑÑ cat fun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9908" y="5513530"/>
            <a:ext cx="1023552" cy="767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Прямая соединительная линия 13"/>
          <p:cNvCxnSpPr/>
          <p:nvPr/>
        </p:nvCxnSpPr>
        <p:spPr>
          <a:xfrm>
            <a:off x="4275584" y="1838027"/>
            <a:ext cx="0" cy="449580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Прямая соединительная линия 14"/>
          <p:cNvCxnSpPr/>
          <p:nvPr/>
        </p:nvCxnSpPr>
        <p:spPr>
          <a:xfrm>
            <a:off x="4427984" y="1837644"/>
            <a:ext cx="0" cy="449580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0" name="Picture 12" descr="ÐÐ°ÑÑÐ¸Ð½ÐºÐ¸ Ð¿Ð¾ Ð·Ð°Ð¿ÑÐ¾ÑÑ dogs fun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162980" y="4801693"/>
            <a:ext cx="1239867" cy="774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14" descr="ÐÐ°ÑÑÐ¸Ð½ÐºÐ¸ Ð¿Ð¾ Ð·Ð°Ð¿ÑÐ¾ÑÑ dog funny husky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360323" y="4830236"/>
            <a:ext cx="682104" cy="778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6" descr="ÐÐ°ÑÑÐ¸Ð½ÐºÐ¸ Ð¿Ð¾ Ð·Ð°Ð¿ÑÐ¾ÑÑ dog funny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168020" y="5576610"/>
            <a:ext cx="784380" cy="784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8" descr="ÐÐ°ÑÑÐ¸Ð½ÐºÐ¸ Ð¿Ð¾ Ð·Ð°Ð¿ÑÐ¾ÑÑ dog funny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949215" y="5576291"/>
            <a:ext cx="1093212" cy="784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Прямоугольник 23"/>
          <p:cNvSpPr/>
          <p:nvPr/>
        </p:nvSpPr>
        <p:spPr>
          <a:xfrm flipH="1">
            <a:off x="7248708" y="5068730"/>
            <a:ext cx="368476" cy="885533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406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А какие еще задачи?</a:t>
            </a:r>
            <a:endParaRPr lang="en-US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14 апреля 2018</a:t>
            </a:r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IT Meetup'18, </a:t>
            </a:r>
            <a:r>
              <a:rPr lang="ru-RU" smtClean="0"/>
              <a:t>Волгоград</a:t>
            </a:r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5</a:t>
            </a:fld>
            <a:endParaRPr lang="ru-RU" dirty="0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409" y="1318591"/>
            <a:ext cx="2376264" cy="4060492"/>
          </a:xfrm>
          <a:prstGeom prst="rect">
            <a:avLst/>
          </a:prstGeom>
        </p:spPr>
      </p:pic>
      <p:sp>
        <p:nvSpPr>
          <p:cNvPr id="10" name="Прямоугольник 9"/>
          <p:cNvSpPr/>
          <p:nvPr/>
        </p:nvSpPr>
        <p:spPr>
          <a:xfrm>
            <a:off x="300947" y="5445224"/>
            <a:ext cx="8573757" cy="20313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212121"/>
                </a:solidFill>
                <a:latin typeface="Roboto"/>
              </a:rPr>
              <a:t>1) </a:t>
            </a:r>
            <a:r>
              <a:rPr lang="en-US" dirty="0" err="1" smtClean="0">
                <a:solidFill>
                  <a:srgbClr val="212121"/>
                </a:solidFill>
                <a:latin typeface="Roboto"/>
              </a:rPr>
              <a:t>PlantNet</a:t>
            </a:r>
            <a:r>
              <a:rPr lang="en-US" dirty="0" smtClean="0">
                <a:solidFill>
                  <a:srgbClr val="212121"/>
                </a:solidFill>
                <a:latin typeface="Roboto"/>
              </a:rPr>
              <a:t> </a:t>
            </a:r>
            <a:r>
              <a:rPr lang="en-US" dirty="0" smtClean="0">
                <a:solidFill>
                  <a:srgbClr val="212121"/>
                </a:solidFill>
                <a:latin typeface="Roboto"/>
                <a:hlinkClick r:id="rId4"/>
              </a:rPr>
              <a:t>https</a:t>
            </a:r>
            <a:r>
              <a:rPr lang="en-US" dirty="0">
                <a:solidFill>
                  <a:srgbClr val="212121"/>
                </a:solidFill>
                <a:latin typeface="Roboto"/>
                <a:hlinkClick r:id="rId4"/>
              </a:rPr>
              <a:t>://</a:t>
            </a:r>
            <a:r>
              <a:rPr lang="en-US" dirty="0" smtClean="0">
                <a:solidFill>
                  <a:srgbClr val="212121"/>
                </a:solidFill>
                <a:latin typeface="Roboto"/>
                <a:hlinkClick r:id="rId4"/>
              </a:rPr>
              <a:t>play.google.com/store/apps/details?id=org.plantnet</a:t>
            </a:r>
            <a:endParaRPr lang="en-US" dirty="0" smtClean="0">
              <a:solidFill>
                <a:srgbClr val="212121"/>
              </a:solidFill>
              <a:latin typeface="Roboto"/>
            </a:endParaRPr>
          </a:p>
          <a:p>
            <a:r>
              <a:rPr lang="en-US" dirty="0">
                <a:solidFill>
                  <a:srgbClr val="212121"/>
                </a:solidFill>
                <a:latin typeface="Roboto"/>
              </a:rPr>
              <a:t>2) </a:t>
            </a:r>
            <a:r>
              <a:rPr lang="en-US" dirty="0" err="1" smtClean="0">
                <a:solidFill>
                  <a:srgbClr val="212121"/>
                </a:solidFill>
                <a:latin typeface="Roboto"/>
              </a:rPr>
              <a:t>CamFind</a:t>
            </a:r>
            <a:r>
              <a:rPr lang="en-US" dirty="0">
                <a:solidFill>
                  <a:srgbClr val="212121"/>
                </a:solidFill>
                <a:latin typeface="Roboto"/>
              </a:rPr>
              <a:t> </a:t>
            </a:r>
            <a:r>
              <a:rPr lang="en-US" dirty="0">
                <a:solidFill>
                  <a:srgbClr val="212121"/>
                </a:solidFill>
                <a:latin typeface="Roboto"/>
                <a:hlinkClick r:id="rId5"/>
              </a:rPr>
              <a:t>https://</a:t>
            </a:r>
            <a:r>
              <a:rPr lang="en-US" dirty="0" smtClean="0">
                <a:solidFill>
                  <a:srgbClr val="212121"/>
                </a:solidFill>
                <a:latin typeface="Roboto"/>
                <a:hlinkClick r:id="rId5"/>
              </a:rPr>
              <a:t>play.google.com/store/apps/details?id=com.msearcher.camfind</a:t>
            </a:r>
            <a:endParaRPr lang="en-US" dirty="0" smtClean="0">
              <a:solidFill>
                <a:srgbClr val="212121"/>
              </a:solidFill>
              <a:latin typeface="Roboto"/>
            </a:endParaRPr>
          </a:p>
          <a:p>
            <a:r>
              <a:rPr lang="en-US" dirty="0" smtClean="0">
                <a:solidFill>
                  <a:srgbClr val="212121"/>
                </a:solidFill>
                <a:latin typeface="Roboto"/>
              </a:rPr>
              <a:t>3) </a:t>
            </a:r>
            <a:r>
              <a:rPr lang="ru-RU" dirty="0" err="1" smtClean="0">
                <a:solidFill>
                  <a:srgbClr val="212121"/>
                </a:solidFill>
                <a:latin typeface="Roboto"/>
              </a:rPr>
              <a:t>FindOut</a:t>
            </a:r>
            <a:r>
              <a:rPr lang="ru-RU" dirty="0" smtClean="0">
                <a:solidFill>
                  <a:srgbClr val="212121"/>
                </a:solidFill>
                <a:latin typeface="Roboto"/>
              </a:rPr>
              <a:t> </a:t>
            </a:r>
            <a:r>
              <a:rPr lang="en-US" dirty="0">
                <a:solidFill>
                  <a:srgbClr val="212121"/>
                </a:solidFill>
                <a:latin typeface="Roboto"/>
                <a:hlinkClick r:id="rId6"/>
              </a:rPr>
              <a:t>https://</a:t>
            </a:r>
            <a:r>
              <a:rPr lang="en-US" dirty="0" smtClean="0">
                <a:solidFill>
                  <a:srgbClr val="212121"/>
                </a:solidFill>
                <a:latin typeface="Roboto"/>
                <a:hlinkClick r:id="rId6"/>
              </a:rPr>
              <a:t>play.google.com/store/apps/details?id=com.devinsy.findout</a:t>
            </a:r>
            <a:endParaRPr lang="ru-RU" dirty="0" smtClean="0">
              <a:solidFill>
                <a:srgbClr val="212121"/>
              </a:solidFill>
              <a:latin typeface="Roboto"/>
            </a:endParaRPr>
          </a:p>
          <a:p>
            <a:endParaRPr lang="en-US" dirty="0" smtClean="0">
              <a:solidFill>
                <a:srgbClr val="212121"/>
              </a:solidFill>
              <a:latin typeface="Roboto"/>
            </a:endParaRPr>
          </a:p>
          <a:p>
            <a:endParaRPr lang="en-US" dirty="0">
              <a:solidFill>
                <a:srgbClr val="212121"/>
              </a:solidFill>
              <a:latin typeface="Roboto"/>
            </a:endParaRPr>
          </a:p>
          <a:p>
            <a:endParaRPr lang="en-US" b="0" i="0" dirty="0">
              <a:solidFill>
                <a:srgbClr val="212121"/>
              </a:solidFill>
              <a:effectLst/>
              <a:latin typeface="Roboto"/>
            </a:endParaRPr>
          </a:p>
          <a:p>
            <a:endParaRPr lang="en-US" b="0" i="0" dirty="0">
              <a:solidFill>
                <a:srgbClr val="212121"/>
              </a:solidFill>
              <a:effectLst/>
              <a:latin typeface="Roboto"/>
            </a:endParaRPr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92381" y="1336955"/>
            <a:ext cx="2448272" cy="4083247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04362" y="1340364"/>
            <a:ext cx="2001089" cy="4016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4243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Подготовка данных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124943"/>
          </a:xfrm>
        </p:spPr>
        <p:txBody>
          <a:bodyPr>
            <a:normAutofit fontScale="70000" lnSpcReduction="20000"/>
          </a:bodyPr>
          <a:lstStyle/>
          <a:p>
            <a:pPr>
              <a:buAutoNum type="arabicPeriod"/>
            </a:pPr>
            <a:r>
              <a:rPr lang="ru-RU" dirty="0"/>
              <a:t>Создадим папку «</a:t>
            </a:r>
            <a:r>
              <a:rPr lang="en-US" dirty="0"/>
              <a:t>data</a:t>
            </a:r>
            <a:r>
              <a:rPr lang="ru-RU" dirty="0"/>
              <a:t>» (или любое другое имя);</a:t>
            </a:r>
            <a:endParaRPr lang="en-US" dirty="0"/>
          </a:p>
          <a:p>
            <a:pPr>
              <a:buAutoNum type="arabicPeriod"/>
            </a:pPr>
            <a:r>
              <a:rPr lang="ru-RU" dirty="0"/>
              <a:t>Внутри </a:t>
            </a:r>
            <a:r>
              <a:rPr lang="en-US" dirty="0"/>
              <a:t>data </a:t>
            </a:r>
            <a:r>
              <a:rPr lang="ru-RU" dirty="0"/>
              <a:t>создадим две подпапки: «</a:t>
            </a:r>
            <a:r>
              <a:rPr lang="en-US" dirty="0"/>
              <a:t>train</a:t>
            </a:r>
            <a:r>
              <a:rPr lang="ru-RU" dirty="0"/>
              <a:t>» и «</a:t>
            </a:r>
            <a:r>
              <a:rPr lang="en-US" dirty="0"/>
              <a:t>valid</a:t>
            </a:r>
            <a:r>
              <a:rPr lang="ru-RU" dirty="0"/>
              <a:t>»;</a:t>
            </a:r>
            <a:endParaRPr lang="en-US" dirty="0"/>
          </a:p>
          <a:p>
            <a:pPr>
              <a:buAutoNum type="arabicPeriod"/>
            </a:pPr>
            <a:r>
              <a:rPr lang="ru-RU" dirty="0"/>
              <a:t>В каждой из папок «</a:t>
            </a:r>
            <a:r>
              <a:rPr lang="en-US" dirty="0"/>
              <a:t>train</a:t>
            </a:r>
            <a:r>
              <a:rPr lang="ru-RU" dirty="0"/>
              <a:t>» и «</a:t>
            </a:r>
            <a:r>
              <a:rPr lang="en-US" dirty="0"/>
              <a:t>valid</a:t>
            </a:r>
            <a:r>
              <a:rPr lang="ru-RU" dirty="0"/>
              <a:t>» создадим по подпапке «</a:t>
            </a:r>
            <a:r>
              <a:rPr lang="en-US" dirty="0"/>
              <a:t>cats</a:t>
            </a:r>
            <a:r>
              <a:rPr lang="ru-RU" dirty="0"/>
              <a:t>» и «</a:t>
            </a:r>
            <a:r>
              <a:rPr lang="en-US" dirty="0"/>
              <a:t>dogs</a:t>
            </a:r>
            <a:r>
              <a:rPr lang="ru-RU" dirty="0" smtClean="0"/>
              <a:t>»;</a:t>
            </a:r>
            <a:endParaRPr lang="en-US" dirty="0"/>
          </a:p>
          <a:p>
            <a:pPr>
              <a:buAutoNum type="arabicPeriod"/>
            </a:pPr>
            <a:r>
              <a:rPr lang="ru-RU" dirty="0"/>
              <a:t>Берем все картинки наших котиков, 80% котиков кидаем в </a:t>
            </a:r>
            <a:r>
              <a:rPr lang="en-US" dirty="0"/>
              <a:t>train/cats, 20% - </a:t>
            </a:r>
            <a:r>
              <a:rPr lang="en-US" dirty="0" smtClean="0"/>
              <a:t>valid/cats</a:t>
            </a:r>
            <a:r>
              <a:rPr lang="ru-RU" dirty="0" smtClean="0"/>
              <a:t>;</a:t>
            </a:r>
            <a:endParaRPr lang="en-US" dirty="0"/>
          </a:p>
          <a:p>
            <a:pPr>
              <a:buAutoNum type="arabicPeriod"/>
            </a:pPr>
            <a:r>
              <a:rPr lang="ru-RU" dirty="0"/>
              <a:t>Аналогично с </a:t>
            </a:r>
            <a:r>
              <a:rPr lang="ru-RU" dirty="0" smtClean="0"/>
              <a:t>собачками;</a:t>
            </a:r>
            <a:endParaRPr lang="en-US" dirty="0"/>
          </a:p>
          <a:p>
            <a:pPr>
              <a:buAutoNum type="arabicPeriod"/>
            </a:pPr>
            <a:r>
              <a:rPr lang="en-US" dirty="0"/>
              <a:t>…</a:t>
            </a:r>
          </a:p>
          <a:p>
            <a:pPr>
              <a:buAutoNum type="arabicPeriod"/>
            </a:pPr>
            <a:r>
              <a:rPr lang="en-US" dirty="0"/>
              <a:t>PROFIT!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26</a:t>
            </a:r>
            <a:r>
              <a:rPr lang="en-US" smtClean="0"/>
              <a:t> </a:t>
            </a:r>
            <a:r>
              <a:rPr lang="ru-RU" smtClean="0"/>
              <a:t>мая </a:t>
            </a:r>
            <a:r>
              <a:rPr lang="en-US" smtClean="0"/>
              <a:t>2018</a:t>
            </a:r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IT Meetup'18, </a:t>
            </a:r>
            <a:r>
              <a:rPr lang="ru-RU" smtClean="0"/>
              <a:t>Волгоград</a:t>
            </a:r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6</a:t>
            </a:fld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943" y="4608964"/>
            <a:ext cx="3810994" cy="990699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943" y="5488052"/>
            <a:ext cx="3866506" cy="931118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2996" y="4585067"/>
            <a:ext cx="2327869" cy="1588109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68194" y="4585067"/>
            <a:ext cx="2479783" cy="1688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882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Настройка окружения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26</a:t>
            </a:r>
            <a:r>
              <a:rPr lang="en-US" smtClean="0"/>
              <a:t> </a:t>
            </a:r>
            <a:r>
              <a:rPr lang="ru-RU" smtClean="0"/>
              <a:t>мая </a:t>
            </a:r>
            <a:r>
              <a:rPr lang="en-US" smtClean="0"/>
              <a:t>2018</a:t>
            </a:r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IT Meetup'18, </a:t>
            </a:r>
            <a:r>
              <a:rPr lang="ru-RU" smtClean="0"/>
              <a:t>Волгоград</a:t>
            </a:r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7</a:t>
            </a:fld>
            <a:endParaRPr lang="ru-RU" dirty="0"/>
          </a:p>
        </p:txBody>
      </p:sp>
      <p:pic>
        <p:nvPicPr>
          <p:cNvPr id="7" name="Picture 8" descr="ÐÐ°ÑÑÐ¸Ð½ÐºÐ¸ Ð¿Ð¾ Ð·Ð°Ð¿ÑÐ¾ÑÑ python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766" y="1569088"/>
            <a:ext cx="2971799" cy="1003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 descr="ÐÐ°ÑÑÐ¸Ð½ÐºÐ¸ Ð¿Ð¾ Ð·Ð°Ð¿ÑÐ¾ÑÑ tensorflow log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7143" y="2572874"/>
            <a:ext cx="2123569" cy="1769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2" descr="ÐÐ°ÑÑÐ¸Ð½ÐºÐ¸ Ð¿Ð¾ Ð·Ð°Ð¿ÑÐ¾ÑÑ keras log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1484784"/>
            <a:ext cx="2981825" cy="1074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8" descr="ÐÐ°ÑÑÐ¸Ð½ÐºÐ¸ Ð¿Ð¾ Ð·Ð°Ð¿ÑÐ¾ÑÑ anaconda log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1512" y="2810347"/>
            <a:ext cx="2492205" cy="1454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Объект 2"/>
          <p:cNvSpPr>
            <a:spLocks noGrp="1"/>
          </p:cNvSpPr>
          <p:nvPr>
            <p:ph idx="1"/>
          </p:nvPr>
        </p:nvSpPr>
        <p:spPr>
          <a:xfrm>
            <a:off x="223458" y="4698766"/>
            <a:ext cx="10515600" cy="1603373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 smtClean="0">
                <a:hlinkClick r:id="rId7"/>
              </a:rPr>
              <a:t>https://www.python.org/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>
                <a:hlinkClick r:id="rId8"/>
              </a:rPr>
              <a:t>http://keras.io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>
                <a:hlinkClick r:id="rId9"/>
              </a:rPr>
              <a:t>https://www.tensorflow.org/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>
                <a:hlinkClick r:id="rId10"/>
              </a:rPr>
              <a:t>https://www.anaconda.com/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019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Настройка окружения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4282" y="1623163"/>
            <a:ext cx="8807187" cy="4493095"/>
          </a:xfrm>
        </p:spPr>
        <p:txBody>
          <a:bodyPr>
            <a:normAutofit fontScale="85000" lnSpcReduction="10000"/>
          </a:bodyPr>
          <a:lstStyle/>
          <a:p>
            <a:pPr marL="514350" indent="-514350">
              <a:buAutoNum type="arabicPeriod"/>
            </a:pPr>
            <a:r>
              <a:rPr lang="ru-RU" smtClean="0"/>
              <a:t>Скачать и установить анакоду с официального сайта;</a:t>
            </a:r>
          </a:p>
          <a:p>
            <a:pPr marL="514350" indent="-514350">
              <a:buAutoNum type="arabicPeriod"/>
            </a:pPr>
            <a:r>
              <a:rPr lang="ru-RU" smtClean="0"/>
              <a:t>Идем в консоль, создаем новое виртуальное окружение:</a:t>
            </a:r>
            <a:r>
              <a:rPr lang="en-US" b="1"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  <a:endParaRPr lang="en-US" b="1" smtClean="0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  <a:p>
            <a:pPr marL="0" indent="0">
              <a:buNone/>
            </a:pPr>
            <a:r>
              <a:rPr lang="en-US" b="1" smtClean="0">
                <a:latin typeface="Lucida Sans Unicode" panose="020B0602030504020204" pitchFamily="34" charset="0"/>
                <a:cs typeface="Lucida Sans Unicode" panose="020B0602030504020204" pitchFamily="34" charset="0"/>
              </a:rPr>
              <a:t>conda </a:t>
            </a:r>
            <a:r>
              <a:rPr lang="en-US" b="1">
                <a:latin typeface="Lucida Sans Unicode" panose="020B0602030504020204" pitchFamily="34" charset="0"/>
                <a:cs typeface="Lucida Sans Unicode" panose="020B0602030504020204" pitchFamily="34" charset="0"/>
              </a:rPr>
              <a:t>create --name meetup </a:t>
            </a:r>
            <a:r>
              <a:rPr lang="en-US" b="1" smtClean="0">
                <a:latin typeface="Lucida Sans Unicode" panose="020B0602030504020204" pitchFamily="34" charset="0"/>
                <a:cs typeface="Lucida Sans Unicode" panose="020B0602030504020204" pitchFamily="34" charset="0"/>
              </a:rPr>
              <a:t>python=3.6</a:t>
            </a:r>
            <a:endParaRPr lang="ru-RU" b="1" smtClean="0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  <a:p>
            <a:pPr marL="514350" indent="-514350">
              <a:buFont typeface="+mj-lt"/>
              <a:buAutoNum type="arabicPeriod" startAt="3"/>
            </a:pPr>
            <a:r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Активируем: </a:t>
            </a:r>
            <a:r>
              <a:rPr lang="en-US" b="1">
                <a:latin typeface="Lucida Sans Unicode" panose="020B0602030504020204" pitchFamily="34" charset="0"/>
                <a:cs typeface="Lucida Sans Unicode" panose="020B0602030504020204" pitchFamily="34" charset="0"/>
              </a:rPr>
              <a:t>activate meetup</a:t>
            </a:r>
          </a:p>
          <a:p>
            <a:pPr marL="514350" indent="-514350">
              <a:buAutoNum type="arabicPeriod" startAt="3"/>
            </a:pPr>
            <a:r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Устанавливаем </a:t>
            </a:r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tensorflow, keras </a:t>
            </a:r>
            <a:r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и </a:t>
            </a:r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pillow:</a:t>
            </a:r>
          </a:p>
          <a:p>
            <a:pPr marL="0" indent="0">
              <a:buNone/>
            </a:pPr>
            <a:r>
              <a:rPr lang="en-US" b="1">
                <a:latin typeface="Lucida Sans Unicode" panose="020B0602030504020204" pitchFamily="34" charset="0"/>
                <a:cs typeface="Lucida Sans Unicode" panose="020B0602030504020204" pitchFamily="34" charset="0"/>
              </a:rPr>
              <a:t>pip install --ignore-installed --upgrade tensorflow</a:t>
            </a:r>
          </a:p>
          <a:p>
            <a:pPr marL="0" indent="0">
              <a:buNone/>
            </a:pPr>
            <a:r>
              <a:rPr lang="en-US" b="1">
                <a:latin typeface="Lucida Sans Unicode" panose="020B0602030504020204" pitchFamily="34" charset="0"/>
                <a:cs typeface="Lucida Sans Unicode" panose="020B0602030504020204" pitchFamily="34" charset="0"/>
              </a:rPr>
              <a:t>pip install </a:t>
            </a:r>
            <a:r>
              <a:rPr lang="en-US" b="1" smtClean="0">
                <a:latin typeface="Lucida Sans Unicode" panose="020B0602030504020204" pitchFamily="34" charset="0"/>
                <a:cs typeface="Lucida Sans Unicode" panose="020B0602030504020204" pitchFamily="34" charset="0"/>
              </a:rPr>
              <a:t>keras</a:t>
            </a:r>
          </a:p>
          <a:p>
            <a:pPr marL="0" indent="0">
              <a:buNone/>
            </a:pPr>
            <a:r>
              <a:rPr lang="en-US" b="1">
                <a:latin typeface="Lucida Sans Unicode" panose="020B0602030504020204" pitchFamily="34" charset="0"/>
                <a:cs typeface="Lucida Sans Unicode" panose="020B0602030504020204" pitchFamily="34" charset="0"/>
              </a:rPr>
              <a:t>pip install pillow</a:t>
            </a:r>
            <a:endParaRPr lang="en-US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26</a:t>
            </a:r>
            <a:r>
              <a:rPr lang="en-US" smtClean="0"/>
              <a:t> </a:t>
            </a:r>
            <a:r>
              <a:rPr lang="ru-RU" smtClean="0"/>
              <a:t>мая </a:t>
            </a:r>
            <a:r>
              <a:rPr lang="en-US" smtClean="0"/>
              <a:t>2018</a:t>
            </a:r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IT Meetup'18, </a:t>
            </a:r>
            <a:r>
              <a:rPr lang="ru-RU" smtClean="0"/>
              <a:t>Волгоград</a:t>
            </a:r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55464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Проверка работоспособности 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smtClean="0"/>
              <a:t>Запускаем</a:t>
            </a:r>
            <a:r>
              <a:rPr lang="en-US" smtClean="0"/>
              <a:t> python</a:t>
            </a:r>
            <a:r>
              <a:rPr lang="ru-RU" smtClean="0"/>
              <a:t>, импортируем </a:t>
            </a:r>
            <a:r>
              <a:rPr lang="en-US" smtClean="0"/>
              <a:t>keras</a:t>
            </a:r>
            <a:r>
              <a:rPr lang="ru-RU" smtClean="0"/>
              <a:t> и получаем версию:</a:t>
            </a:r>
          </a:p>
          <a:p>
            <a:pPr marL="0" indent="0">
              <a:buNone/>
            </a:pPr>
            <a:r>
              <a:rPr lang="en-US">
                <a:latin typeface="Lucida Console" panose="020B0609040504020204" pitchFamily="49" charset="0"/>
              </a:rPr>
              <a:t>import keras</a:t>
            </a:r>
          </a:p>
          <a:p>
            <a:pPr marL="0" indent="0">
              <a:buNone/>
            </a:pPr>
            <a:r>
              <a:rPr lang="en-US">
                <a:latin typeface="Lucida Console" panose="020B0609040504020204" pitchFamily="49" charset="0"/>
              </a:rPr>
              <a:t>print(keras.__version__)</a:t>
            </a:r>
          </a:p>
          <a:p>
            <a:pPr marL="0" indent="0">
              <a:buNone/>
            </a:pPr>
            <a:r>
              <a:rPr lang="ru-RU" smtClean="0"/>
              <a:t>Вывод примерно такой: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26</a:t>
            </a:r>
            <a:r>
              <a:rPr lang="en-US" smtClean="0"/>
              <a:t> </a:t>
            </a:r>
            <a:r>
              <a:rPr lang="ru-RU" smtClean="0"/>
              <a:t>мая </a:t>
            </a:r>
            <a:r>
              <a:rPr lang="en-US" smtClean="0"/>
              <a:t>2018</a:t>
            </a:r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IT Meetup'18, </a:t>
            </a:r>
            <a:r>
              <a:rPr lang="ru-RU" smtClean="0"/>
              <a:t>Волгоград</a:t>
            </a:r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9</a:t>
            </a:fld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4" y="4556673"/>
            <a:ext cx="10157669" cy="1372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916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plate SL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Шаблон - Singularis Lab 4.3 .potx" id="{B46AF7C4-1188-4A8F-8374-CE000DA44320}" vid="{D1EA0039-DB49-4546-BC1D-B346FEDD3036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14690</TotalTime>
  <Words>1415</Words>
  <Application>Microsoft Office PowerPoint</Application>
  <PresentationFormat>Экран (4:3)</PresentationFormat>
  <Paragraphs>350</Paragraphs>
  <Slides>37</Slides>
  <Notes>20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37</vt:i4>
      </vt:variant>
    </vt:vector>
  </HeadingPairs>
  <TitlesOfParts>
    <vt:vector size="43" baseType="lpstr">
      <vt:lpstr>Arial</vt:lpstr>
      <vt:lpstr>Calibri</vt:lpstr>
      <vt:lpstr>Lucida Console</vt:lpstr>
      <vt:lpstr>Lucida Sans Unicode</vt:lpstr>
      <vt:lpstr>Roboto</vt:lpstr>
      <vt:lpstr>Template SL</vt:lpstr>
      <vt:lpstr>Ready to use классификатор изображений</vt:lpstr>
      <vt:lpstr>Машинное обучение за 15 минут</vt:lpstr>
      <vt:lpstr>Введение, машинное обучение</vt:lpstr>
      <vt:lpstr>Введение, наша задача – кошка или собака?</vt:lpstr>
      <vt:lpstr>А какие еще задачи?</vt:lpstr>
      <vt:lpstr>Подготовка данных</vt:lpstr>
      <vt:lpstr>Настройка окружения</vt:lpstr>
      <vt:lpstr>Настройка окружения</vt:lpstr>
      <vt:lpstr>Проверка работоспособности </vt:lpstr>
      <vt:lpstr>Transfer learning</vt:lpstr>
      <vt:lpstr>Transfer learning</vt:lpstr>
      <vt:lpstr>Transfer learning</vt:lpstr>
      <vt:lpstr>Как это работает внутри?</vt:lpstr>
      <vt:lpstr>Inception V3 – CNN, Convolutional Neural Network</vt:lpstr>
      <vt:lpstr>Inception V3 – CNN, Convolutional Neural Network</vt:lpstr>
      <vt:lpstr>Inception V3 – CNN, Convolutional Neural Network</vt:lpstr>
      <vt:lpstr>Inception V3 – CNN, Convolutional Neural Network</vt:lpstr>
      <vt:lpstr>Inception V3 – CNN, Convolutional Neural Network</vt:lpstr>
      <vt:lpstr>Обучение (дообучение) модели</vt:lpstr>
      <vt:lpstr>Обучение, модель</vt:lpstr>
      <vt:lpstr>Обучение, модель</vt:lpstr>
      <vt:lpstr>Обучение, модель</vt:lpstr>
      <vt:lpstr>Обучение, модель</vt:lpstr>
      <vt:lpstr>Обучение, подготовка данных для передачи в модель</vt:lpstr>
      <vt:lpstr>Обучение, подготовка данных для передачи в модель</vt:lpstr>
      <vt:lpstr>Обучение, подготовка данных для передачи в модель</vt:lpstr>
      <vt:lpstr>Обучение, подготовка данных для передачи в модель</vt:lpstr>
      <vt:lpstr>Само обучение</vt:lpstr>
      <vt:lpstr>Сохранение и загрузка модели</vt:lpstr>
      <vt:lpstr>Предсказание</vt:lpstr>
      <vt:lpstr>Как выглядит процесс обучения</vt:lpstr>
      <vt:lpstr>Результаты</vt:lpstr>
      <vt:lpstr>Примеры работы</vt:lpstr>
      <vt:lpstr>Где попробовать</vt:lpstr>
      <vt:lpstr>Полезные ссылки</vt:lpstr>
      <vt:lpstr>Вопросы?</vt:lpstr>
      <vt:lpstr>Презентация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Admin</dc:creator>
  <cp:lastModifiedBy>Aleksey Alekseev</cp:lastModifiedBy>
  <cp:revision>420</cp:revision>
  <dcterms:created xsi:type="dcterms:W3CDTF">2015-09-12T11:25:34Z</dcterms:created>
  <dcterms:modified xsi:type="dcterms:W3CDTF">2018-05-23T21:36:58Z</dcterms:modified>
</cp:coreProperties>
</file>